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notesMasterIdLst>
    <p:notesMasterId r:id="rId24"/>
  </p:notesMasterIdLst>
  <p:sldIdLst>
    <p:sldId id="256" r:id="rId2"/>
    <p:sldId id="267" r:id="rId3"/>
    <p:sldId id="257" r:id="rId4"/>
    <p:sldId id="269" r:id="rId5"/>
    <p:sldId id="258" r:id="rId6"/>
    <p:sldId id="259" r:id="rId7"/>
    <p:sldId id="260" r:id="rId8"/>
    <p:sldId id="270" r:id="rId9"/>
    <p:sldId id="271" r:id="rId10"/>
    <p:sldId id="261" r:id="rId11"/>
    <p:sldId id="262" r:id="rId12"/>
    <p:sldId id="274" r:id="rId13"/>
    <p:sldId id="264" r:id="rId14"/>
    <p:sldId id="275" r:id="rId15"/>
    <p:sldId id="263" r:id="rId16"/>
    <p:sldId id="265" r:id="rId17"/>
    <p:sldId id="277" r:id="rId18"/>
    <p:sldId id="266" r:id="rId19"/>
    <p:sldId id="276" r:id="rId20"/>
    <p:sldId id="268" r:id="rId21"/>
    <p:sldId id="272" r:id="rId22"/>
    <p:sldId id="27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754" autoAdjust="0"/>
  </p:normalViewPr>
  <p:slideViewPr>
    <p:cSldViewPr snapToGrid="0">
      <p:cViewPr varScale="1">
        <p:scale>
          <a:sx n="84" d="100"/>
          <a:sy n="84" d="100"/>
        </p:scale>
        <p:origin x="144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p4>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6A3489-6364-421D-9ED8-654A4DA9BCCC}" type="datetimeFigureOut">
              <a:rPr lang="en-GB" smtClean="0"/>
              <a:t>13/05/2021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026874-9518-4854-962D-1DAA3320737B}" type="slidenum">
              <a:rPr lang="en-GB" smtClean="0"/>
              <a:t>‹#›</a:t>
            </a:fld>
            <a:endParaRPr lang="en-GB"/>
          </a:p>
        </p:txBody>
      </p:sp>
    </p:spTree>
    <p:extLst>
      <p:ext uri="{BB962C8B-B14F-4D97-AF65-F5344CB8AC3E}">
        <p14:creationId xmlns:p14="http://schemas.microsoft.com/office/powerpoint/2010/main" val="3871601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and welcome to my presentation for my Android project that I implemented as part of my Android module CMP309 Software Development for Mobile Devices. </a:t>
            </a:r>
          </a:p>
          <a:p>
            <a:endParaRPr lang="en-GB" dirty="0"/>
          </a:p>
          <a:p>
            <a:r>
              <a:rPr lang="en-GB" dirty="0"/>
              <a:t>My name is Ethan Hastie, Student ID 1801853 and the title of my project is called ‘To-Do App’. </a:t>
            </a:r>
          </a:p>
        </p:txBody>
      </p:sp>
      <p:sp>
        <p:nvSpPr>
          <p:cNvPr id="4" name="Slide Number Placeholder 3"/>
          <p:cNvSpPr>
            <a:spLocks noGrp="1"/>
          </p:cNvSpPr>
          <p:nvPr>
            <p:ph type="sldNum" sz="quarter" idx="5"/>
          </p:nvPr>
        </p:nvSpPr>
        <p:spPr/>
        <p:txBody>
          <a:bodyPr/>
          <a:lstStyle/>
          <a:p>
            <a:fld id="{AF026874-9518-4854-962D-1DAA3320737B}" type="slidenum">
              <a:rPr lang="en-GB" smtClean="0"/>
              <a:t>1</a:t>
            </a:fld>
            <a:endParaRPr lang="en-GB"/>
          </a:p>
        </p:txBody>
      </p:sp>
    </p:spTree>
    <p:extLst>
      <p:ext uri="{BB962C8B-B14F-4D97-AF65-F5344CB8AC3E}">
        <p14:creationId xmlns:p14="http://schemas.microsoft.com/office/powerpoint/2010/main" val="3575478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these next few slides I will evaluate my mobile app in terms of the features I implemented, the usability of my app, how I considered the performance of my app and how my app deals with security issues such as app permissions and user data.</a:t>
            </a:r>
          </a:p>
          <a:p>
            <a:endParaRPr lang="en-GB" dirty="0"/>
          </a:p>
          <a:p>
            <a:r>
              <a:rPr lang="en-GB" dirty="0"/>
              <a:t>In these sections, I will discuss some limitations of my app features and evaluate how I could have done things better.</a:t>
            </a:r>
          </a:p>
        </p:txBody>
      </p:sp>
      <p:sp>
        <p:nvSpPr>
          <p:cNvPr id="4" name="Slide Number Placeholder 3"/>
          <p:cNvSpPr>
            <a:spLocks noGrp="1"/>
          </p:cNvSpPr>
          <p:nvPr>
            <p:ph type="sldNum" sz="quarter" idx="5"/>
          </p:nvPr>
        </p:nvSpPr>
        <p:spPr/>
        <p:txBody>
          <a:bodyPr/>
          <a:lstStyle/>
          <a:p>
            <a:fld id="{AF026874-9518-4854-962D-1DAA3320737B}" type="slidenum">
              <a:rPr lang="en-GB" smtClean="0"/>
              <a:t>10</a:t>
            </a:fld>
            <a:endParaRPr lang="en-GB"/>
          </a:p>
        </p:txBody>
      </p:sp>
    </p:spTree>
    <p:extLst>
      <p:ext uri="{BB962C8B-B14F-4D97-AF65-F5344CB8AC3E}">
        <p14:creationId xmlns:p14="http://schemas.microsoft.com/office/powerpoint/2010/main" val="1383015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slide I will discuss the features I implemented in my project.</a:t>
            </a:r>
          </a:p>
          <a:p>
            <a:endParaRPr lang="en-GB" dirty="0"/>
          </a:p>
          <a:p>
            <a:r>
              <a:rPr lang="en-GB" dirty="0"/>
              <a:t>The database feature was one of the most necessary requirements for my app. This would allow for the saving of data in a database in an efficient manner. Originally, I was going use SQLite as part of my database requirement but I soon realised that this would take a lot of time to configure and is not very efficient to code with. The Room persistence library was a much more efficient option that works on top of SQLite and still fulfils the requirements. Compared to SQLite, Room is much easier to setup and configure. The utility of being able to setup a DAO interface meant that queries could be configured easier and SQL queries could be mapped to functions inside Kotlin, meaning queries did not need to be repeated over multiple files.</a:t>
            </a:r>
          </a:p>
          <a:p>
            <a:endParaRPr lang="en-GB" dirty="0"/>
          </a:p>
          <a:p>
            <a:r>
              <a:rPr lang="en-GB" dirty="0"/>
              <a:t>Firebase </a:t>
            </a:r>
            <a:r>
              <a:rPr lang="en-GB" dirty="0" err="1"/>
              <a:t>Firestore</a:t>
            </a:r>
            <a:r>
              <a:rPr lang="en-GB" dirty="0"/>
              <a:t> would also have been another alternative option I could have </a:t>
            </a:r>
            <a:r>
              <a:rPr lang="en-GB" dirty="0" err="1"/>
              <a:t>utitlised</a:t>
            </a:r>
            <a:r>
              <a:rPr lang="en-GB" dirty="0"/>
              <a:t> in my application but I ultimately did not decide to go with this. With Room, data can be accessed offline which would help benefit users who are not connected to the internet.</a:t>
            </a:r>
          </a:p>
        </p:txBody>
      </p:sp>
      <p:sp>
        <p:nvSpPr>
          <p:cNvPr id="4" name="Slide Number Placeholder 3"/>
          <p:cNvSpPr>
            <a:spLocks noGrp="1"/>
          </p:cNvSpPr>
          <p:nvPr>
            <p:ph type="sldNum" sz="quarter" idx="5"/>
          </p:nvPr>
        </p:nvSpPr>
        <p:spPr/>
        <p:txBody>
          <a:bodyPr/>
          <a:lstStyle/>
          <a:p>
            <a:fld id="{AF026874-9518-4854-962D-1DAA3320737B}" type="slidenum">
              <a:rPr lang="en-GB" smtClean="0"/>
              <a:t>11</a:t>
            </a:fld>
            <a:endParaRPr lang="en-GB"/>
          </a:p>
        </p:txBody>
      </p:sp>
    </p:spTree>
    <p:extLst>
      <p:ext uri="{BB962C8B-B14F-4D97-AF65-F5344CB8AC3E}">
        <p14:creationId xmlns:p14="http://schemas.microsoft.com/office/powerpoint/2010/main" val="3619627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notification feature I implemented was originally going to alert users to their next event which would have provided excellent synergy with my database feature.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would have allowed users to be reminded of events in their schedule but due to time constraints I had to think of another method of incorporating the notification API into my app.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Instead, whenever a user submits an event this will generate a push notification to the users phone showing information about their event. This could have been better implemented as it uses a button function. It is still usable but less effective.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Slide Number Placeholder 3"/>
          <p:cNvSpPr>
            <a:spLocks noGrp="1"/>
          </p:cNvSpPr>
          <p:nvPr>
            <p:ph type="sldNum" sz="quarter" idx="5"/>
          </p:nvPr>
        </p:nvSpPr>
        <p:spPr/>
        <p:txBody>
          <a:bodyPr/>
          <a:lstStyle/>
          <a:p>
            <a:fld id="{AF026874-9518-4854-962D-1DAA3320737B}" type="slidenum">
              <a:rPr lang="en-GB" smtClean="0"/>
              <a:t>12</a:t>
            </a:fld>
            <a:endParaRPr lang="en-GB"/>
          </a:p>
        </p:txBody>
      </p:sp>
    </p:spTree>
    <p:extLst>
      <p:ext uri="{BB962C8B-B14F-4D97-AF65-F5344CB8AC3E}">
        <p14:creationId xmlns:p14="http://schemas.microsoft.com/office/powerpoint/2010/main" val="1819239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slide I will discuss usability.</a:t>
            </a:r>
          </a:p>
          <a:p>
            <a:endParaRPr lang="en-GB" dirty="0"/>
          </a:p>
          <a:p>
            <a:r>
              <a:rPr lang="en-GB" dirty="0"/>
              <a:t>I think my User Interface could have been improved. The UI in my app could have benefited from a dark mode and light mode feature. This would have made sure that users are able to view my app however they wish. The dark mode feature would have meant that the app would have cared more towards the saving of battery life which would have benefited the app. However, I chose to focus on the main features of my app and the use of a database was more important than using shared preferences. This could perhaps be an area for future work.</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When users are able to create events, I was struggling to figure out how users would be able to enter dates into the form. This is where I came across Time Picker dialogs which you can see here. I initially implemented this thinking it would be efficient for users to select start and end times for events, but as I was going through the app I realised that the button listeners for this feature were too inefficient and the UI design for the time picker could be improved. </a:t>
            </a:r>
          </a:p>
        </p:txBody>
      </p:sp>
      <p:sp>
        <p:nvSpPr>
          <p:cNvPr id="4" name="Slide Number Placeholder 3"/>
          <p:cNvSpPr>
            <a:spLocks noGrp="1"/>
          </p:cNvSpPr>
          <p:nvPr>
            <p:ph type="sldNum" sz="quarter" idx="5"/>
          </p:nvPr>
        </p:nvSpPr>
        <p:spPr/>
        <p:txBody>
          <a:bodyPr/>
          <a:lstStyle/>
          <a:p>
            <a:fld id="{AF026874-9518-4854-962D-1DAA3320737B}" type="slidenum">
              <a:rPr lang="en-GB" smtClean="0"/>
              <a:t>13</a:t>
            </a:fld>
            <a:endParaRPr lang="en-GB"/>
          </a:p>
        </p:txBody>
      </p:sp>
    </p:spTree>
    <p:extLst>
      <p:ext uri="{BB962C8B-B14F-4D97-AF65-F5344CB8AC3E}">
        <p14:creationId xmlns:p14="http://schemas.microsoft.com/office/powerpoint/2010/main" val="652969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UI could also have been improved upon was through my colour scheme. This also links back to what I was discussing earlier about dark/light mode options. The colour scheme in this app could be improved and was very basic. I think more time could have been taken to ensure that the colours represented in this app were clear and should have taken more time. As you can see here, the calendar view had a default colour of cyan which I was hoping to change to another colour. I was unhappy about this because it also doesn’t match the overall tone of the app. </a:t>
            </a:r>
          </a:p>
          <a:p>
            <a:endParaRPr lang="en-GB" dirty="0"/>
          </a:p>
          <a:p>
            <a:r>
              <a:rPr lang="en-GB" dirty="0"/>
              <a:t>I also think orientation could have been handled better in some aspects of my app. One example of this was in the form I setup. The visual presentation in portrait, which you can see in the bottom right, is much better compared to landscape, seen in top right. The landscape version has some glitches compared to the portrait. I do think the inclusion of the scroll view on this activity benefited this screen a lot, although I still think it could have been improved greatly. The one factor I am happy about for orientation is that the use of the MVC architecture means that data is not lost through orientation changes. </a:t>
            </a:r>
          </a:p>
        </p:txBody>
      </p:sp>
      <p:sp>
        <p:nvSpPr>
          <p:cNvPr id="4" name="Slide Number Placeholder 3"/>
          <p:cNvSpPr>
            <a:spLocks noGrp="1"/>
          </p:cNvSpPr>
          <p:nvPr>
            <p:ph type="sldNum" sz="quarter" idx="5"/>
          </p:nvPr>
        </p:nvSpPr>
        <p:spPr/>
        <p:txBody>
          <a:bodyPr/>
          <a:lstStyle/>
          <a:p>
            <a:fld id="{AF026874-9518-4854-962D-1DAA3320737B}" type="slidenum">
              <a:rPr lang="en-GB" smtClean="0"/>
              <a:t>14</a:t>
            </a:fld>
            <a:endParaRPr lang="en-GB"/>
          </a:p>
        </p:txBody>
      </p:sp>
    </p:spTree>
    <p:extLst>
      <p:ext uri="{BB962C8B-B14F-4D97-AF65-F5344CB8AC3E}">
        <p14:creationId xmlns:p14="http://schemas.microsoft.com/office/powerpoint/2010/main" val="34293947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slide I will discuss how I considered performance in my project.</a:t>
            </a:r>
          </a:p>
          <a:p>
            <a:endParaRPr lang="en-GB" dirty="0"/>
          </a:p>
          <a:p>
            <a:r>
              <a:rPr lang="en-GB" dirty="0"/>
              <a:t>The app performs functionally and does what it was designed to do, although some issues are present. The main improvement I could have made is to my home fragment. Every time a user moves to the home fragment the app uses a coroutine to execute the query that updates the count. This could have been improved so that there is no need to execute a coroutine every time the user moves to the home fragment. The coroutine should only be executed if the value has changed.</a:t>
            </a:r>
          </a:p>
          <a:p>
            <a:endParaRPr lang="en-GB" dirty="0"/>
          </a:p>
          <a:p>
            <a:r>
              <a:rPr lang="en-GB" dirty="0"/>
              <a:t>Another issue I discussed earlier was the lack of dark mode and light mode settings. This could have decreased battery life when using dark mode within the app.</a:t>
            </a:r>
          </a:p>
          <a:p>
            <a:endParaRPr lang="en-GB" dirty="0"/>
          </a:p>
          <a:p>
            <a:r>
              <a:rPr lang="en-GB" dirty="0"/>
              <a:t>The app also uses database as a storage method. Especially for the scheduling app where a database is more effective at inserting and retrieving data. To perform queries on the database, coroutines or threads would need to be used, otherwise the app would crash. This meant that the main functionality of the app would be unusable had it not been for the inclusion of coroutines. The use of asynchronous coroutines means that it runs at the same time as the main thread, minimising impact on performance as much as possible.</a:t>
            </a:r>
          </a:p>
          <a:p>
            <a:endParaRPr lang="en-GB" dirty="0"/>
          </a:p>
          <a:p>
            <a:r>
              <a:rPr lang="en-GB" dirty="0"/>
              <a:t>Coroutines offers an advantage compared to threads because it gets rid of the issue of thread overhead during object allocation and garbage collection.</a:t>
            </a:r>
          </a:p>
        </p:txBody>
      </p:sp>
      <p:sp>
        <p:nvSpPr>
          <p:cNvPr id="4" name="Slide Number Placeholder 3"/>
          <p:cNvSpPr>
            <a:spLocks noGrp="1"/>
          </p:cNvSpPr>
          <p:nvPr>
            <p:ph type="sldNum" sz="quarter" idx="5"/>
          </p:nvPr>
        </p:nvSpPr>
        <p:spPr/>
        <p:txBody>
          <a:bodyPr/>
          <a:lstStyle/>
          <a:p>
            <a:fld id="{AF026874-9518-4854-962D-1DAA3320737B}" type="slidenum">
              <a:rPr lang="en-GB" smtClean="0"/>
              <a:t>15</a:t>
            </a:fld>
            <a:endParaRPr lang="en-GB"/>
          </a:p>
        </p:txBody>
      </p:sp>
    </p:spTree>
    <p:extLst>
      <p:ext uri="{BB962C8B-B14F-4D97-AF65-F5344CB8AC3E}">
        <p14:creationId xmlns:p14="http://schemas.microsoft.com/office/powerpoint/2010/main" val="2500131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One of my original ideas I had for my application was to build a login system. This would allow users to login anywhere and be able to access their schedule data, although this was abandoned and as a result the application uses no user data. As a result, the only data that is handled by the application is event names and start and end times, so no user data is stored at all.</a:t>
            </a:r>
          </a:p>
          <a:p>
            <a:endParaRPr lang="en-GB" dirty="0"/>
          </a:p>
          <a:p>
            <a:r>
              <a:rPr lang="en-GB" dirty="0"/>
              <a:t>The app also does not need any app permissions. No runtime or install time permissions are required.</a:t>
            </a:r>
          </a:p>
          <a:p>
            <a:endParaRPr lang="en-GB" dirty="0"/>
          </a:p>
          <a:p>
            <a:r>
              <a:rPr lang="en-GB" dirty="0"/>
              <a:t>Another aspect of security within my app is the use of prepared statements when running my queries. This makes sure that queries are not manipulated if the date value is changed, this will make sure it is not manipulated.</a:t>
            </a:r>
          </a:p>
          <a:p>
            <a:endParaRPr lang="en-GB" dirty="0"/>
          </a:p>
          <a:p>
            <a:r>
              <a:rPr lang="en-GB" dirty="0"/>
              <a:t>Form validation is also in place to ensure that form fields are not empty, but there is no restriction on the length of the data so that could be improved.</a:t>
            </a:r>
          </a:p>
        </p:txBody>
      </p:sp>
      <p:sp>
        <p:nvSpPr>
          <p:cNvPr id="4" name="Slide Number Placeholder 3"/>
          <p:cNvSpPr>
            <a:spLocks noGrp="1"/>
          </p:cNvSpPr>
          <p:nvPr>
            <p:ph type="sldNum" sz="quarter" idx="5"/>
          </p:nvPr>
        </p:nvSpPr>
        <p:spPr/>
        <p:txBody>
          <a:bodyPr/>
          <a:lstStyle/>
          <a:p>
            <a:fld id="{AF026874-9518-4854-962D-1DAA3320737B}" type="slidenum">
              <a:rPr lang="en-GB" smtClean="0"/>
              <a:t>16</a:t>
            </a:fld>
            <a:endParaRPr lang="en-GB"/>
          </a:p>
        </p:txBody>
      </p:sp>
    </p:spTree>
    <p:extLst>
      <p:ext uri="{BB962C8B-B14F-4D97-AF65-F5344CB8AC3E}">
        <p14:creationId xmlns:p14="http://schemas.microsoft.com/office/powerpoint/2010/main" val="3033341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part of my application, I had to think of several methods that would help satisfy the requirements. Unfortunately, these had to be ignored due to time constraints. However, it is still interesting to look back on what could have been and how things would have been done differently. </a:t>
            </a:r>
          </a:p>
          <a:p>
            <a:endParaRPr lang="en-GB" dirty="0"/>
          </a:p>
          <a:p>
            <a:r>
              <a:rPr lang="en-GB" dirty="0"/>
              <a:t>In the future, these features can be implemented to improve the app quality and provide extra features that would enhance the users experience. </a:t>
            </a:r>
          </a:p>
          <a:p>
            <a:endParaRPr lang="en-GB" dirty="0"/>
          </a:p>
          <a:p>
            <a:r>
              <a:rPr lang="en-GB" dirty="0"/>
              <a:t>The user interface could have been better improved. The use of dark mode and light mode would have helped users tremendously. Colours could also have been better considered as well as certain UI elements, such as the time picker dialogs.</a:t>
            </a:r>
          </a:p>
          <a:p>
            <a:endParaRPr lang="en-GB" dirty="0"/>
          </a:p>
          <a:p>
            <a:r>
              <a:rPr lang="en-GB" dirty="0"/>
              <a:t>To fulfil the notification requirement, I thought about implementing daily reminders using the notification API. Another idea I was thinking of was that notifications would be used to forward random, inspirational quotes to users. I didn’t decide how often this would happen on a daily basis as research would need to be conducted as to how best approach this. Inspirational quotes sounded interesting and could also be implemented alongside daily reminders. </a:t>
            </a:r>
          </a:p>
        </p:txBody>
      </p:sp>
      <p:sp>
        <p:nvSpPr>
          <p:cNvPr id="4" name="Slide Number Placeholder 3"/>
          <p:cNvSpPr>
            <a:spLocks noGrp="1"/>
          </p:cNvSpPr>
          <p:nvPr>
            <p:ph type="sldNum" sz="quarter" idx="5"/>
          </p:nvPr>
        </p:nvSpPr>
        <p:spPr/>
        <p:txBody>
          <a:bodyPr/>
          <a:lstStyle/>
          <a:p>
            <a:fld id="{AF026874-9518-4854-962D-1DAA3320737B}" type="slidenum">
              <a:rPr lang="en-GB" smtClean="0"/>
              <a:t>17</a:t>
            </a:fld>
            <a:endParaRPr lang="en-GB"/>
          </a:p>
        </p:txBody>
      </p:sp>
    </p:spTree>
    <p:extLst>
      <p:ext uri="{BB962C8B-B14F-4D97-AF65-F5344CB8AC3E}">
        <p14:creationId xmlns:p14="http://schemas.microsoft.com/office/powerpoint/2010/main" val="39618601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was also experiencing issues with my adapter which </a:t>
            </a:r>
            <a:r>
              <a:rPr lang="en-GB" dirty="0" err="1"/>
              <a:t>binded</a:t>
            </a:r>
            <a:r>
              <a:rPr lang="en-GB" dirty="0"/>
              <a:t> schedule data to the view. For some reason, it only displayed data one at a time. This could be improved to show all data for that date. Also, I was planning on having modify and delete options available for users. This would appear via a popup activity. I attempted to try to implement a delete function but I was unable to fix it.</a:t>
            </a:r>
          </a:p>
          <a:p>
            <a:endParaRPr lang="en-GB" dirty="0"/>
          </a:p>
          <a:p>
            <a:r>
              <a:rPr lang="en-GB" dirty="0"/>
              <a:t>Another area which could be worked on is the inclusion of a login system. As discussed earlier, this would allow users to login and connect to their own database from any device. However, due to time constraints this was limited to the SQLite database using the ROOM extension to satisfy the requirements. </a:t>
            </a:r>
          </a:p>
        </p:txBody>
      </p:sp>
      <p:sp>
        <p:nvSpPr>
          <p:cNvPr id="4" name="Slide Number Placeholder 3"/>
          <p:cNvSpPr>
            <a:spLocks noGrp="1"/>
          </p:cNvSpPr>
          <p:nvPr>
            <p:ph type="sldNum" sz="quarter" idx="5"/>
          </p:nvPr>
        </p:nvSpPr>
        <p:spPr/>
        <p:txBody>
          <a:bodyPr/>
          <a:lstStyle/>
          <a:p>
            <a:fld id="{AF026874-9518-4854-962D-1DAA3320737B}" type="slidenum">
              <a:rPr lang="en-GB" smtClean="0"/>
              <a:t>18</a:t>
            </a:fld>
            <a:endParaRPr lang="en-GB"/>
          </a:p>
        </p:txBody>
      </p:sp>
    </p:spTree>
    <p:extLst>
      <p:ext uri="{BB962C8B-B14F-4D97-AF65-F5344CB8AC3E}">
        <p14:creationId xmlns:p14="http://schemas.microsoft.com/office/powerpoint/2010/main" val="33493502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next couple of slides show my references I used for my code and other things. </a:t>
            </a:r>
          </a:p>
          <a:p>
            <a:endParaRPr lang="en-GB" dirty="0"/>
          </a:p>
          <a:p>
            <a:r>
              <a:rPr lang="en-GB" dirty="0"/>
              <a:t>Thank you for listening to my presentation. Any questions?</a:t>
            </a:r>
          </a:p>
        </p:txBody>
      </p:sp>
      <p:sp>
        <p:nvSpPr>
          <p:cNvPr id="4" name="Slide Number Placeholder 3"/>
          <p:cNvSpPr>
            <a:spLocks noGrp="1"/>
          </p:cNvSpPr>
          <p:nvPr>
            <p:ph type="sldNum" sz="quarter" idx="5"/>
          </p:nvPr>
        </p:nvSpPr>
        <p:spPr/>
        <p:txBody>
          <a:bodyPr/>
          <a:lstStyle/>
          <a:p>
            <a:fld id="{AF026874-9518-4854-962D-1DAA3320737B}" type="slidenum">
              <a:rPr lang="en-GB" smtClean="0"/>
              <a:t>19</a:t>
            </a:fld>
            <a:endParaRPr lang="en-GB"/>
          </a:p>
        </p:txBody>
      </p:sp>
    </p:spTree>
    <p:extLst>
      <p:ext uri="{BB962C8B-B14F-4D97-AF65-F5344CB8AC3E}">
        <p14:creationId xmlns:p14="http://schemas.microsoft.com/office/powerpoint/2010/main" val="2160076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will now show you a short demonstration of my app which was performed on a Nexus 5 API 29 emulator.</a:t>
            </a:r>
          </a:p>
        </p:txBody>
      </p:sp>
      <p:sp>
        <p:nvSpPr>
          <p:cNvPr id="4" name="Slide Number Placeholder 3"/>
          <p:cNvSpPr>
            <a:spLocks noGrp="1"/>
          </p:cNvSpPr>
          <p:nvPr>
            <p:ph type="sldNum" sz="quarter" idx="5"/>
          </p:nvPr>
        </p:nvSpPr>
        <p:spPr/>
        <p:txBody>
          <a:bodyPr/>
          <a:lstStyle/>
          <a:p>
            <a:fld id="{AF026874-9518-4854-962D-1DAA3320737B}" type="slidenum">
              <a:rPr lang="en-GB" smtClean="0"/>
              <a:t>2</a:t>
            </a:fld>
            <a:endParaRPr lang="en-GB"/>
          </a:p>
        </p:txBody>
      </p:sp>
    </p:spTree>
    <p:extLst>
      <p:ext uri="{BB962C8B-B14F-4D97-AF65-F5344CB8AC3E}">
        <p14:creationId xmlns:p14="http://schemas.microsoft.com/office/powerpoint/2010/main" val="14006555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F026874-9518-4854-962D-1DAA3320737B}" type="slidenum">
              <a:rPr lang="en-GB" smtClean="0"/>
              <a:t>20</a:t>
            </a:fld>
            <a:endParaRPr lang="en-GB"/>
          </a:p>
        </p:txBody>
      </p:sp>
    </p:spTree>
    <p:extLst>
      <p:ext uri="{BB962C8B-B14F-4D97-AF65-F5344CB8AC3E}">
        <p14:creationId xmlns:p14="http://schemas.microsoft.com/office/powerpoint/2010/main" val="4219533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you can see here this is my diagram that showcases the elements of my app. The app uses a bottom navigation and can move between two fragments. </a:t>
            </a:r>
          </a:p>
          <a:p>
            <a:endParaRPr lang="en-GB" dirty="0"/>
          </a:p>
          <a:p>
            <a:r>
              <a:rPr lang="en-GB" dirty="0"/>
              <a:t>The home fragment displays the overall number of user events and the schedule fragment displays a calendar view. When a date is clicked this moves to another activity showing the users events for that day.</a:t>
            </a:r>
          </a:p>
          <a:p>
            <a:endParaRPr lang="en-GB" dirty="0"/>
          </a:p>
          <a:p>
            <a:r>
              <a:rPr lang="en-GB" dirty="0"/>
              <a:t>If the user wants to make another event this will move to another activity with a form in it to allow the user to enter their data via a button.</a:t>
            </a:r>
          </a:p>
          <a:p>
            <a:endParaRPr lang="en-GB" dirty="0"/>
          </a:p>
          <a:p>
            <a:r>
              <a:rPr lang="en-GB" dirty="0"/>
              <a:t>Then, when the user has submitted the data, this will move back to the edit activity showing their new event. To ensure correct navigation, the user cannot move back to the form due to the back stack.</a:t>
            </a:r>
          </a:p>
          <a:p>
            <a:endParaRPr lang="en-GB" dirty="0"/>
          </a:p>
          <a:p>
            <a:r>
              <a:rPr lang="en-GB" dirty="0"/>
              <a:t>Once they move back to the schedule fragment, they can see the change in the home fragment as the overall number of events has increased. </a:t>
            </a:r>
          </a:p>
        </p:txBody>
      </p:sp>
      <p:sp>
        <p:nvSpPr>
          <p:cNvPr id="4" name="Slide Number Placeholder 3"/>
          <p:cNvSpPr>
            <a:spLocks noGrp="1"/>
          </p:cNvSpPr>
          <p:nvPr>
            <p:ph type="sldNum" sz="quarter" idx="5"/>
          </p:nvPr>
        </p:nvSpPr>
        <p:spPr/>
        <p:txBody>
          <a:bodyPr/>
          <a:lstStyle/>
          <a:p>
            <a:fld id="{AF026874-9518-4854-962D-1DAA3320737B}" type="slidenum">
              <a:rPr lang="en-GB" smtClean="0"/>
              <a:t>3</a:t>
            </a:fld>
            <a:endParaRPr lang="en-GB"/>
          </a:p>
        </p:txBody>
      </p:sp>
    </p:spTree>
    <p:extLst>
      <p:ext uri="{BB962C8B-B14F-4D97-AF65-F5344CB8AC3E}">
        <p14:creationId xmlns:p14="http://schemas.microsoft.com/office/powerpoint/2010/main" val="1396625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in these next few slides, I will discuss specific coding elements within my application. Some of these are key features required by the application and others are less necessary but are still interesting to discuss.</a:t>
            </a:r>
          </a:p>
        </p:txBody>
      </p:sp>
      <p:sp>
        <p:nvSpPr>
          <p:cNvPr id="4" name="Slide Number Placeholder 3"/>
          <p:cNvSpPr>
            <a:spLocks noGrp="1"/>
          </p:cNvSpPr>
          <p:nvPr>
            <p:ph type="sldNum" sz="quarter" idx="5"/>
          </p:nvPr>
        </p:nvSpPr>
        <p:spPr/>
        <p:txBody>
          <a:bodyPr/>
          <a:lstStyle/>
          <a:p>
            <a:fld id="{AF026874-9518-4854-962D-1DAA3320737B}" type="slidenum">
              <a:rPr lang="en-GB" smtClean="0"/>
              <a:t>4</a:t>
            </a:fld>
            <a:endParaRPr lang="en-GB"/>
          </a:p>
        </p:txBody>
      </p:sp>
    </p:spTree>
    <p:extLst>
      <p:ext uri="{BB962C8B-B14F-4D97-AF65-F5344CB8AC3E}">
        <p14:creationId xmlns:p14="http://schemas.microsoft.com/office/powerpoint/2010/main" val="637014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One of the most important functionality I implemented was a calendar view. The on click listener grabs the day, month and year value of whatever the user clicked and passes this via an explicit intent to an edit activity, showing the users events for that day.</a:t>
            </a:r>
          </a:p>
        </p:txBody>
      </p:sp>
      <p:sp>
        <p:nvSpPr>
          <p:cNvPr id="4" name="Slide Number Placeholder 3"/>
          <p:cNvSpPr>
            <a:spLocks noGrp="1"/>
          </p:cNvSpPr>
          <p:nvPr>
            <p:ph type="sldNum" sz="quarter" idx="5"/>
          </p:nvPr>
        </p:nvSpPr>
        <p:spPr/>
        <p:txBody>
          <a:bodyPr/>
          <a:lstStyle/>
          <a:p>
            <a:fld id="{AF026874-9518-4854-962D-1DAA3320737B}" type="slidenum">
              <a:rPr lang="en-GB" smtClean="0"/>
              <a:t>5</a:t>
            </a:fld>
            <a:endParaRPr lang="en-GB"/>
          </a:p>
        </p:txBody>
      </p:sp>
    </p:spTree>
    <p:extLst>
      <p:ext uri="{BB962C8B-B14F-4D97-AF65-F5344CB8AC3E}">
        <p14:creationId xmlns:p14="http://schemas.microsoft.com/office/powerpoint/2010/main" val="727982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also have a form that accepts data from the user to enter into the database. Form validation is in place to make sure that the user does not leave any fields empty. </a:t>
            </a:r>
          </a:p>
        </p:txBody>
      </p:sp>
      <p:sp>
        <p:nvSpPr>
          <p:cNvPr id="4" name="Slide Number Placeholder 3"/>
          <p:cNvSpPr>
            <a:spLocks noGrp="1"/>
          </p:cNvSpPr>
          <p:nvPr>
            <p:ph type="sldNum" sz="quarter" idx="5"/>
          </p:nvPr>
        </p:nvSpPr>
        <p:spPr/>
        <p:txBody>
          <a:bodyPr/>
          <a:lstStyle/>
          <a:p>
            <a:fld id="{AF026874-9518-4854-962D-1DAA3320737B}" type="slidenum">
              <a:rPr lang="en-GB" smtClean="0"/>
              <a:t>6</a:t>
            </a:fld>
            <a:endParaRPr lang="en-GB"/>
          </a:p>
        </p:txBody>
      </p:sp>
    </p:spTree>
    <p:extLst>
      <p:ext uri="{BB962C8B-B14F-4D97-AF65-F5344CB8AC3E}">
        <p14:creationId xmlns:p14="http://schemas.microsoft.com/office/powerpoint/2010/main" val="407530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you can see on the left my DAO interface class that I can use to do entries in my database. </a:t>
            </a:r>
          </a:p>
          <a:p>
            <a:endParaRPr lang="en-GB" dirty="0"/>
          </a:p>
          <a:p>
            <a:r>
              <a:rPr lang="en-GB" dirty="0"/>
              <a:t>The event repository class on the right is not part of the MVC architecture pattern but it helped me access the DAO much easier.</a:t>
            </a:r>
          </a:p>
        </p:txBody>
      </p:sp>
      <p:sp>
        <p:nvSpPr>
          <p:cNvPr id="4" name="Slide Number Placeholder 3"/>
          <p:cNvSpPr>
            <a:spLocks noGrp="1"/>
          </p:cNvSpPr>
          <p:nvPr>
            <p:ph type="sldNum" sz="quarter" idx="5"/>
          </p:nvPr>
        </p:nvSpPr>
        <p:spPr/>
        <p:txBody>
          <a:bodyPr/>
          <a:lstStyle/>
          <a:p>
            <a:fld id="{AF026874-9518-4854-962D-1DAA3320737B}" type="slidenum">
              <a:rPr lang="en-GB" smtClean="0"/>
              <a:t>7</a:t>
            </a:fld>
            <a:endParaRPr lang="en-GB"/>
          </a:p>
        </p:txBody>
      </p:sp>
    </p:spTree>
    <p:extLst>
      <p:ext uri="{BB962C8B-B14F-4D97-AF65-F5344CB8AC3E}">
        <p14:creationId xmlns:p14="http://schemas.microsoft.com/office/powerpoint/2010/main" val="2255430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code that I used to build the notification feature within my app. Every time a user submits an entry in the database, a notification appears with their data such as the title of their event and what time their event starts and ends at, acting as a confirmation of their form submission.</a:t>
            </a:r>
          </a:p>
        </p:txBody>
      </p:sp>
      <p:sp>
        <p:nvSpPr>
          <p:cNvPr id="4" name="Slide Number Placeholder 3"/>
          <p:cNvSpPr>
            <a:spLocks noGrp="1"/>
          </p:cNvSpPr>
          <p:nvPr>
            <p:ph type="sldNum" sz="quarter" idx="5"/>
          </p:nvPr>
        </p:nvSpPr>
        <p:spPr/>
        <p:txBody>
          <a:bodyPr/>
          <a:lstStyle/>
          <a:p>
            <a:fld id="{AF026874-9518-4854-962D-1DAA3320737B}" type="slidenum">
              <a:rPr lang="en-GB" smtClean="0"/>
              <a:t>8</a:t>
            </a:fld>
            <a:endParaRPr lang="en-GB"/>
          </a:p>
        </p:txBody>
      </p:sp>
    </p:spTree>
    <p:extLst>
      <p:ext uri="{BB962C8B-B14F-4D97-AF65-F5344CB8AC3E}">
        <p14:creationId xmlns:p14="http://schemas.microsoft.com/office/powerpoint/2010/main" val="312591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adapter I implemented as part of my edit activity binds the items held in list. This is used within the edit activity to display the users events for that date. </a:t>
            </a:r>
          </a:p>
        </p:txBody>
      </p:sp>
      <p:sp>
        <p:nvSpPr>
          <p:cNvPr id="4" name="Slide Number Placeholder 3"/>
          <p:cNvSpPr>
            <a:spLocks noGrp="1"/>
          </p:cNvSpPr>
          <p:nvPr>
            <p:ph type="sldNum" sz="quarter" idx="5"/>
          </p:nvPr>
        </p:nvSpPr>
        <p:spPr/>
        <p:txBody>
          <a:bodyPr/>
          <a:lstStyle/>
          <a:p>
            <a:fld id="{AF026874-9518-4854-962D-1DAA3320737B}" type="slidenum">
              <a:rPr lang="en-GB" smtClean="0"/>
              <a:t>9</a:t>
            </a:fld>
            <a:endParaRPr lang="en-GB"/>
          </a:p>
        </p:txBody>
      </p:sp>
    </p:spTree>
    <p:extLst>
      <p:ext uri="{BB962C8B-B14F-4D97-AF65-F5344CB8AC3E}">
        <p14:creationId xmlns:p14="http://schemas.microsoft.com/office/powerpoint/2010/main" val="2212790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5/13/2021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620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14898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1861788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8B8A27-DF03-4546-BA93-21C967D57E5C}" type="slidenum">
              <a:rPr lang="en-US" smtClean="0"/>
              <a:pPr/>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759826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2866075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8B8A27-DF03-4546-BA93-21C967D57E5C}" type="slidenum">
              <a:rPr lang="en-US" smtClean="0"/>
              <a:pPr/>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67990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2245095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5/13/2021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6642322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5/13/2021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808664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5/13/2021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dirty="0"/>
          </a:p>
        </p:txBody>
      </p:sp>
    </p:spTree>
    <p:extLst>
      <p:ext uri="{BB962C8B-B14F-4D97-AF65-F5344CB8AC3E}">
        <p14:creationId xmlns:p14="http://schemas.microsoft.com/office/powerpoint/2010/main" val="933741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98F52-2787-4BA2-BBBC-9395E9F86D50}" type="datetimeFigureOut">
              <a:rPr lang="en-US" smtClean="0"/>
              <a:t>5/13/2021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642659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898F52-2787-4BA2-BBBC-9395E9F86D50}" type="datetimeFigureOut">
              <a:rPr lang="en-US" smtClean="0"/>
              <a:t>5/13/2021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961487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898F52-2787-4BA2-BBBC-9395E9F86D50}" type="datetimeFigureOut">
              <a:rPr lang="en-US" smtClean="0"/>
              <a:t>5/13/2021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81652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898F52-2787-4BA2-BBBC-9395E9F86D50}" type="datetimeFigureOut">
              <a:rPr lang="en-US" smtClean="0"/>
              <a:t>5/13/2021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152017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898F52-2787-4BA2-BBBC-9395E9F86D50}" type="datetimeFigureOut">
              <a:rPr lang="en-US" smtClean="0"/>
              <a:t>5/13/2021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586923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898F52-2787-4BA2-BBBC-9395E9F86D50}" type="datetimeFigureOut">
              <a:rPr lang="en-US" smtClean="0"/>
              <a:t>5/13/2021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180887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898F52-2787-4BA2-BBBC-9395E9F86D50}" type="datetimeFigureOut">
              <a:rPr lang="en-US" smtClean="0"/>
              <a:t>5/13/2021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451337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5898F52-2787-4BA2-BBBC-9395E9F86D50}" type="datetimeFigureOut">
              <a:rPr lang="en-US" smtClean="0"/>
              <a:pPr/>
              <a:t>5/13/2021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486770989"/>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2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3.png"/><Relationship Id="rId5" Type="http://schemas.openxmlformats.org/officeDocument/2006/relationships/image" Target="../media/image1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video" Target="../media/media2.mp4"/><Relationship Id="rId7" Type="http://schemas.openxmlformats.org/officeDocument/2006/relationships/notesSlide" Target="../notesSlides/notesSlide2.xml"/><Relationship Id="rId2" Type="http://schemas.microsoft.com/office/2007/relationships/media" Target="../media/media2.mp4"/><Relationship Id="rId1" Type="http://schemas.openxmlformats.org/officeDocument/2006/relationships/tags" Target="../tags/tag1.xml"/><Relationship Id="rId6" Type="http://schemas.openxmlformats.org/officeDocument/2006/relationships/slideLayout" Target="../slideLayouts/slideLayout2.xml"/><Relationship Id="rId5" Type="http://schemas.openxmlformats.org/officeDocument/2006/relationships/audio" Target="../media/media3.m4a"/><Relationship Id="rId4" Type="http://schemas.microsoft.com/office/2007/relationships/media" Target="../media/media3.m4a"/><Relationship Id="rId9"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01E688E0-C729-4E49-9E7B-4697607DB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triangles creating a seamless design">
            <a:extLst>
              <a:ext uri="{FF2B5EF4-FFF2-40B4-BE49-F238E27FC236}">
                <a16:creationId xmlns:a16="http://schemas.microsoft.com/office/drawing/2014/main" id="{83492FF5-D99A-4F5B-8B1C-C7F3C5C5B696}"/>
              </a:ext>
            </a:extLst>
          </p:cNvPr>
          <p:cNvPicPr>
            <a:picLocks noChangeAspect="1"/>
          </p:cNvPicPr>
          <p:nvPr/>
        </p:nvPicPr>
        <p:blipFill rotWithShape="1">
          <a:blip r:embed="rId5">
            <a:duotone>
              <a:schemeClr val="bg2">
                <a:shade val="45000"/>
                <a:satMod val="135000"/>
              </a:schemeClr>
              <a:prstClr val="white"/>
            </a:duotone>
            <a:alphaModFix amt="15000"/>
          </a:blip>
          <a:srcRect t="10702" b="8941"/>
          <a:stretch/>
        </p:blipFill>
        <p:spPr>
          <a:xfrm>
            <a:off x="20" y="10"/>
            <a:ext cx="12191980" cy="6857990"/>
          </a:xfrm>
          <a:prstGeom prst="rect">
            <a:avLst/>
          </a:prstGeom>
        </p:spPr>
      </p:pic>
      <p:sp>
        <p:nvSpPr>
          <p:cNvPr id="2" name="Title 1">
            <a:extLst>
              <a:ext uri="{FF2B5EF4-FFF2-40B4-BE49-F238E27FC236}">
                <a16:creationId xmlns:a16="http://schemas.microsoft.com/office/drawing/2014/main" id="{37DF4BEB-26F2-4251-B1DB-CFADC60889E6}"/>
              </a:ext>
            </a:extLst>
          </p:cNvPr>
          <p:cNvSpPr>
            <a:spLocks noGrp="1"/>
          </p:cNvSpPr>
          <p:nvPr>
            <p:ph type="ctrTitle"/>
          </p:nvPr>
        </p:nvSpPr>
        <p:spPr>
          <a:xfrm>
            <a:off x="684212" y="685799"/>
            <a:ext cx="8001000" cy="2971801"/>
          </a:xfrm>
        </p:spPr>
        <p:txBody>
          <a:bodyPr>
            <a:normAutofit/>
          </a:bodyPr>
          <a:lstStyle/>
          <a:p>
            <a:r>
              <a:rPr lang="en-GB" dirty="0"/>
              <a:t>CMP309 – Software Development for mobile devices</a:t>
            </a:r>
          </a:p>
        </p:txBody>
      </p:sp>
      <p:sp>
        <p:nvSpPr>
          <p:cNvPr id="3" name="Subtitle 2">
            <a:extLst>
              <a:ext uri="{FF2B5EF4-FFF2-40B4-BE49-F238E27FC236}">
                <a16:creationId xmlns:a16="http://schemas.microsoft.com/office/drawing/2014/main" id="{C084A7EE-9E62-4AE3-9444-150BF693CBFC}"/>
              </a:ext>
            </a:extLst>
          </p:cNvPr>
          <p:cNvSpPr>
            <a:spLocks noGrp="1"/>
          </p:cNvSpPr>
          <p:nvPr>
            <p:ph type="subTitle" idx="1"/>
          </p:nvPr>
        </p:nvSpPr>
        <p:spPr>
          <a:xfrm>
            <a:off x="684212" y="3843867"/>
            <a:ext cx="6400800" cy="1947333"/>
          </a:xfrm>
        </p:spPr>
        <p:txBody>
          <a:bodyPr>
            <a:normAutofit/>
          </a:bodyPr>
          <a:lstStyle/>
          <a:p>
            <a:r>
              <a:rPr lang="en-GB" dirty="0"/>
              <a:t>Ethan Hastie</a:t>
            </a:r>
          </a:p>
          <a:p>
            <a:r>
              <a:rPr lang="en-GB" dirty="0"/>
              <a:t>Student ID:1801853</a:t>
            </a:r>
          </a:p>
          <a:p>
            <a:r>
              <a:rPr lang="en-GB" dirty="0"/>
              <a:t>Project Title: To-Do App</a:t>
            </a:r>
          </a:p>
          <a:p>
            <a:endParaRPr lang="en-GB" dirty="0"/>
          </a:p>
        </p:txBody>
      </p:sp>
      <p:grpSp>
        <p:nvGrpSpPr>
          <p:cNvPr id="7" name="Group 10">
            <a:extLst>
              <a:ext uri="{FF2B5EF4-FFF2-40B4-BE49-F238E27FC236}">
                <a16:creationId xmlns:a16="http://schemas.microsoft.com/office/drawing/2014/main" id="{AAD89D74-79DD-4BE2-AA8C-8672382F25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8170" y="9144"/>
            <a:ext cx="6080656" cy="6163733"/>
            <a:chOff x="6108170" y="8467"/>
            <a:chExt cx="6080656" cy="6163733"/>
          </a:xfrm>
        </p:grpSpPr>
        <p:cxnSp>
          <p:nvCxnSpPr>
            <p:cNvPr id="12" name="Straight Connector 11">
              <a:extLst>
                <a:ext uri="{FF2B5EF4-FFF2-40B4-BE49-F238E27FC236}">
                  <a16:creationId xmlns:a16="http://schemas.microsoft.com/office/drawing/2014/main" id="{EA020D6D-57F1-4846-9467-5E54F5B88A1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BA67610-3DFA-4B04-A0F3-FFBF2C97E8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96F9FAA7-B1F5-4E7B-BEC6-00158A5F05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64174CF9-D8AD-4A5C-BF99-57B43506DA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B76B22A1-F450-4EAF-A363-7222D3D529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5" name="Audio 4">
            <a:hlinkClick r:id="" action="ppaction://media"/>
            <a:extLst>
              <a:ext uri="{FF2B5EF4-FFF2-40B4-BE49-F238E27FC236}">
                <a16:creationId xmlns:a16="http://schemas.microsoft.com/office/drawing/2014/main" id="{09BE0043-3841-4DBB-8463-1BFF57D4CC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284005636"/>
      </p:ext>
    </p:extLst>
  </p:cSld>
  <p:clrMapOvr>
    <a:masterClrMapping/>
  </p:clrMapOvr>
  <mc:AlternateContent xmlns:mc="http://schemas.openxmlformats.org/markup-compatibility/2006" xmlns:p14="http://schemas.microsoft.com/office/powerpoint/2010/main">
    <mc:Choice Requires="p14">
      <p:transition spd="slow" p14:dur="2000" advTm="18958"/>
    </mc:Choice>
    <mc:Fallback xmlns="">
      <p:transition spd="slow" advTm="18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E119A-789C-460B-AA30-DC1877D8D2B1}"/>
              </a:ext>
            </a:extLst>
          </p:cNvPr>
          <p:cNvSpPr>
            <a:spLocks noGrp="1"/>
          </p:cNvSpPr>
          <p:nvPr>
            <p:ph type="title"/>
          </p:nvPr>
        </p:nvSpPr>
        <p:spPr>
          <a:xfrm>
            <a:off x="285201" y="264466"/>
            <a:ext cx="8534400" cy="1507067"/>
          </a:xfrm>
        </p:spPr>
        <p:txBody>
          <a:bodyPr/>
          <a:lstStyle/>
          <a:p>
            <a:r>
              <a:rPr lang="en-GB" dirty="0"/>
              <a:t>Overview - </a:t>
            </a:r>
            <a:r>
              <a:rPr lang="en-GB" dirty="0" err="1"/>
              <a:t>CritiCal</a:t>
            </a:r>
            <a:r>
              <a:rPr lang="en-GB" dirty="0"/>
              <a:t> Analysis</a:t>
            </a:r>
          </a:p>
        </p:txBody>
      </p:sp>
      <p:sp>
        <p:nvSpPr>
          <p:cNvPr id="4" name="Title 1">
            <a:extLst>
              <a:ext uri="{FF2B5EF4-FFF2-40B4-BE49-F238E27FC236}">
                <a16:creationId xmlns:a16="http://schemas.microsoft.com/office/drawing/2014/main" id="{7B9A3C20-A005-4393-B4A3-0CDD446DE6F7}"/>
              </a:ext>
            </a:extLst>
          </p:cNvPr>
          <p:cNvSpPr txBox="1">
            <a:spLocks/>
          </p:cNvSpPr>
          <p:nvPr/>
        </p:nvSpPr>
        <p:spPr>
          <a:xfrm>
            <a:off x="285201" y="1771533"/>
            <a:ext cx="8534400" cy="4822001"/>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571500" indent="-571500">
              <a:buFont typeface="Arial" panose="020B0604020202020204" pitchFamily="34" charset="0"/>
              <a:buChar char="•"/>
            </a:pPr>
            <a:r>
              <a:rPr lang="en-GB" sz="2000" dirty="0"/>
              <a:t>Features</a:t>
            </a:r>
          </a:p>
          <a:p>
            <a:pPr marL="571500" indent="-571500">
              <a:buFont typeface="Arial" panose="020B0604020202020204" pitchFamily="34" charset="0"/>
              <a:buChar char="•"/>
            </a:pPr>
            <a:endParaRPr lang="en-GB" sz="2000" dirty="0"/>
          </a:p>
          <a:p>
            <a:pPr marL="571500" indent="-571500">
              <a:buFont typeface="Arial" panose="020B0604020202020204" pitchFamily="34" charset="0"/>
              <a:buChar char="•"/>
            </a:pPr>
            <a:r>
              <a:rPr lang="en-GB" sz="2000" dirty="0"/>
              <a:t>Usability</a:t>
            </a:r>
          </a:p>
          <a:p>
            <a:pPr marL="571500" indent="-571500">
              <a:buFont typeface="Arial" panose="020B0604020202020204" pitchFamily="34" charset="0"/>
              <a:buChar char="•"/>
            </a:pPr>
            <a:endParaRPr lang="en-GB" sz="2000" dirty="0"/>
          </a:p>
          <a:p>
            <a:pPr marL="571500" indent="-571500">
              <a:buFont typeface="Arial" panose="020B0604020202020204" pitchFamily="34" charset="0"/>
              <a:buChar char="•"/>
            </a:pPr>
            <a:r>
              <a:rPr lang="en-GB" sz="2000" dirty="0"/>
              <a:t>Performance</a:t>
            </a:r>
          </a:p>
          <a:p>
            <a:pPr marL="571500" indent="-571500">
              <a:buFont typeface="Arial" panose="020B0604020202020204" pitchFamily="34" charset="0"/>
              <a:buChar char="•"/>
            </a:pPr>
            <a:endParaRPr lang="en-GB" sz="2000" dirty="0"/>
          </a:p>
          <a:p>
            <a:pPr marL="571500" indent="-571500">
              <a:buFont typeface="Arial" panose="020B0604020202020204" pitchFamily="34" charset="0"/>
              <a:buChar char="•"/>
            </a:pPr>
            <a:r>
              <a:rPr lang="en-GB" sz="2000" dirty="0"/>
              <a:t>Security</a:t>
            </a:r>
          </a:p>
          <a:p>
            <a:pPr marL="571500" indent="-571500">
              <a:buFont typeface="Arial" panose="020B0604020202020204" pitchFamily="34" charset="0"/>
              <a:buChar char="•"/>
            </a:pPr>
            <a:endParaRPr lang="en-GB" sz="2000" dirty="0"/>
          </a:p>
          <a:p>
            <a:pPr marL="571500" indent="-571500">
              <a:buFont typeface="Arial" panose="020B0604020202020204" pitchFamily="34" charset="0"/>
              <a:buChar char="•"/>
            </a:pPr>
            <a:endParaRPr lang="en-GB" sz="2000" dirty="0"/>
          </a:p>
          <a:p>
            <a:pPr marL="571500" indent="-571500">
              <a:buFont typeface="Arial" panose="020B0604020202020204" pitchFamily="34" charset="0"/>
              <a:buChar char="•"/>
            </a:pPr>
            <a:endParaRPr lang="en-GB" sz="2000" dirty="0"/>
          </a:p>
        </p:txBody>
      </p:sp>
      <p:pic>
        <p:nvPicPr>
          <p:cNvPr id="3" name="Audio 2">
            <a:hlinkClick r:id="" action="ppaction://media"/>
            <a:extLst>
              <a:ext uri="{FF2B5EF4-FFF2-40B4-BE49-F238E27FC236}">
                <a16:creationId xmlns:a16="http://schemas.microsoft.com/office/drawing/2014/main" id="{7C257F3D-3D83-4A44-8DA5-47F0B491CC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62105914"/>
      </p:ext>
    </p:extLst>
  </p:cSld>
  <p:clrMapOvr>
    <a:masterClrMapping/>
  </p:clrMapOvr>
  <mc:AlternateContent xmlns:mc="http://schemas.openxmlformats.org/markup-compatibility/2006" xmlns:p14="http://schemas.microsoft.com/office/powerpoint/2010/main">
    <mc:Choice Requires="p14">
      <p:transition spd="slow" p14:dur="2000" advTm="21000"/>
    </mc:Choice>
    <mc:Fallback xmlns="">
      <p:transition spd="slow" advTm="2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E8622-2EC3-4A96-91B0-4379277708C2}"/>
              </a:ext>
            </a:extLst>
          </p:cNvPr>
          <p:cNvSpPr>
            <a:spLocks noGrp="1"/>
          </p:cNvSpPr>
          <p:nvPr>
            <p:ph type="title"/>
          </p:nvPr>
        </p:nvSpPr>
        <p:spPr>
          <a:xfrm>
            <a:off x="684212" y="547100"/>
            <a:ext cx="8534400" cy="1507067"/>
          </a:xfrm>
        </p:spPr>
        <p:txBody>
          <a:bodyPr/>
          <a:lstStyle/>
          <a:p>
            <a:r>
              <a:rPr lang="en-GB" dirty="0"/>
              <a:t>features</a:t>
            </a:r>
          </a:p>
        </p:txBody>
      </p:sp>
      <p:sp>
        <p:nvSpPr>
          <p:cNvPr id="3" name="Content Placeholder 2">
            <a:extLst>
              <a:ext uri="{FF2B5EF4-FFF2-40B4-BE49-F238E27FC236}">
                <a16:creationId xmlns:a16="http://schemas.microsoft.com/office/drawing/2014/main" id="{0481BACB-A65B-4C80-B1DC-436E7D582F7D}"/>
              </a:ext>
            </a:extLst>
          </p:cNvPr>
          <p:cNvSpPr>
            <a:spLocks noGrp="1"/>
          </p:cNvSpPr>
          <p:nvPr>
            <p:ph idx="1"/>
          </p:nvPr>
        </p:nvSpPr>
        <p:spPr>
          <a:xfrm>
            <a:off x="684212" y="2054167"/>
            <a:ext cx="8534400" cy="3615267"/>
          </a:xfrm>
        </p:spPr>
        <p:txBody>
          <a:bodyPr/>
          <a:lstStyle/>
          <a:p>
            <a:r>
              <a:rPr lang="en-GB" dirty="0"/>
              <a:t>Database</a:t>
            </a:r>
          </a:p>
          <a:p>
            <a:pPr lvl="1"/>
            <a:r>
              <a:rPr lang="en-GB" dirty="0"/>
              <a:t>SQLite</a:t>
            </a:r>
          </a:p>
          <a:p>
            <a:pPr lvl="1"/>
            <a:r>
              <a:rPr lang="en-GB" dirty="0"/>
              <a:t>Room</a:t>
            </a:r>
          </a:p>
          <a:p>
            <a:pPr lvl="1"/>
            <a:r>
              <a:rPr lang="en-GB" dirty="0"/>
              <a:t>Firebase </a:t>
            </a:r>
            <a:r>
              <a:rPr lang="en-GB" dirty="0" err="1"/>
              <a:t>Firestore</a:t>
            </a:r>
            <a:endParaRPr lang="en-GB" dirty="0"/>
          </a:p>
        </p:txBody>
      </p:sp>
      <p:pic>
        <p:nvPicPr>
          <p:cNvPr id="4" name="Picture 3">
            <a:extLst>
              <a:ext uri="{FF2B5EF4-FFF2-40B4-BE49-F238E27FC236}">
                <a16:creationId xmlns:a16="http://schemas.microsoft.com/office/drawing/2014/main" id="{A89BFF4A-B210-4B89-80AE-4ABE42F850E3}"/>
              </a:ext>
            </a:extLst>
          </p:cNvPr>
          <p:cNvPicPr>
            <a:picLocks noChangeAspect="1"/>
          </p:cNvPicPr>
          <p:nvPr/>
        </p:nvPicPr>
        <p:blipFill>
          <a:blip r:embed="rId5"/>
          <a:stretch>
            <a:fillRect/>
          </a:stretch>
        </p:blipFill>
        <p:spPr>
          <a:xfrm>
            <a:off x="4764750" y="1781093"/>
            <a:ext cx="3400953" cy="3271952"/>
          </a:xfrm>
          <a:prstGeom prst="rect">
            <a:avLst/>
          </a:prstGeom>
        </p:spPr>
      </p:pic>
      <p:pic>
        <p:nvPicPr>
          <p:cNvPr id="5" name="Picture 4">
            <a:extLst>
              <a:ext uri="{FF2B5EF4-FFF2-40B4-BE49-F238E27FC236}">
                <a16:creationId xmlns:a16="http://schemas.microsoft.com/office/drawing/2014/main" id="{239DF6CA-987F-4DC6-B375-BE047DB751E8}"/>
              </a:ext>
            </a:extLst>
          </p:cNvPr>
          <p:cNvPicPr>
            <a:picLocks noChangeAspect="1"/>
          </p:cNvPicPr>
          <p:nvPr/>
        </p:nvPicPr>
        <p:blipFill>
          <a:blip r:embed="rId6"/>
          <a:stretch>
            <a:fillRect/>
          </a:stretch>
        </p:blipFill>
        <p:spPr>
          <a:xfrm>
            <a:off x="8411507" y="1793024"/>
            <a:ext cx="3568728" cy="3271952"/>
          </a:xfrm>
          <a:prstGeom prst="rect">
            <a:avLst/>
          </a:prstGeom>
        </p:spPr>
      </p:pic>
      <p:pic>
        <p:nvPicPr>
          <p:cNvPr id="6" name="Audio 5">
            <a:hlinkClick r:id="" action="ppaction://media"/>
            <a:extLst>
              <a:ext uri="{FF2B5EF4-FFF2-40B4-BE49-F238E27FC236}">
                <a16:creationId xmlns:a16="http://schemas.microsoft.com/office/drawing/2014/main" id="{5E748413-3BC4-4298-9149-C868F8CEE53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65122827"/>
      </p:ext>
    </p:extLst>
  </p:cSld>
  <p:clrMapOvr>
    <a:masterClrMapping/>
  </p:clrMapOvr>
  <mc:AlternateContent xmlns:mc="http://schemas.openxmlformats.org/markup-compatibility/2006" xmlns:p14="http://schemas.microsoft.com/office/powerpoint/2010/main">
    <mc:Choice Requires="p14">
      <p:transition spd="slow" p14:dur="2000" advTm="61067"/>
    </mc:Choice>
    <mc:Fallback xmlns="">
      <p:transition spd="slow" advTm="61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E8622-2EC3-4A96-91B0-4379277708C2}"/>
              </a:ext>
            </a:extLst>
          </p:cNvPr>
          <p:cNvSpPr>
            <a:spLocks noGrp="1"/>
          </p:cNvSpPr>
          <p:nvPr>
            <p:ph type="title"/>
          </p:nvPr>
        </p:nvSpPr>
        <p:spPr>
          <a:xfrm>
            <a:off x="684212" y="547100"/>
            <a:ext cx="8534400" cy="1507067"/>
          </a:xfrm>
        </p:spPr>
        <p:txBody>
          <a:bodyPr/>
          <a:lstStyle/>
          <a:p>
            <a:r>
              <a:rPr lang="en-GB" dirty="0"/>
              <a:t>features</a:t>
            </a:r>
          </a:p>
        </p:txBody>
      </p:sp>
      <p:sp>
        <p:nvSpPr>
          <p:cNvPr id="3" name="Content Placeholder 2">
            <a:extLst>
              <a:ext uri="{FF2B5EF4-FFF2-40B4-BE49-F238E27FC236}">
                <a16:creationId xmlns:a16="http://schemas.microsoft.com/office/drawing/2014/main" id="{0481BACB-A65B-4C80-B1DC-436E7D582F7D}"/>
              </a:ext>
            </a:extLst>
          </p:cNvPr>
          <p:cNvSpPr>
            <a:spLocks noGrp="1"/>
          </p:cNvSpPr>
          <p:nvPr>
            <p:ph idx="1"/>
          </p:nvPr>
        </p:nvSpPr>
        <p:spPr>
          <a:xfrm>
            <a:off x="684212" y="2054167"/>
            <a:ext cx="2840384" cy="3615267"/>
          </a:xfrm>
        </p:spPr>
        <p:txBody>
          <a:bodyPr/>
          <a:lstStyle/>
          <a:p>
            <a:r>
              <a:rPr lang="en-GB" dirty="0"/>
              <a:t>Notifications</a:t>
            </a:r>
          </a:p>
          <a:p>
            <a:pPr lvl="1"/>
            <a:r>
              <a:rPr lang="en-GB" dirty="0"/>
              <a:t>When the user submits an event</a:t>
            </a:r>
          </a:p>
        </p:txBody>
      </p:sp>
      <p:pic>
        <p:nvPicPr>
          <p:cNvPr id="7" name="Picture 6">
            <a:extLst>
              <a:ext uri="{FF2B5EF4-FFF2-40B4-BE49-F238E27FC236}">
                <a16:creationId xmlns:a16="http://schemas.microsoft.com/office/drawing/2014/main" id="{4F881000-BC75-4EE5-84B5-CA66A91070D8}"/>
              </a:ext>
            </a:extLst>
          </p:cNvPr>
          <p:cNvPicPr>
            <a:picLocks noChangeAspect="1"/>
          </p:cNvPicPr>
          <p:nvPr/>
        </p:nvPicPr>
        <p:blipFill rotWithShape="1">
          <a:blip r:embed="rId5"/>
          <a:srcRect l="27185" t="2067" r="27809" b="3103"/>
          <a:stretch/>
        </p:blipFill>
        <p:spPr>
          <a:xfrm>
            <a:off x="5787147" y="857250"/>
            <a:ext cx="2535179" cy="2683473"/>
          </a:xfrm>
          <a:prstGeom prst="rect">
            <a:avLst/>
          </a:prstGeom>
        </p:spPr>
      </p:pic>
      <p:pic>
        <p:nvPicPr>
          <p:cNvPr id="8" name="Picture 7">
            <a:extLst>
              <a:ext uri="{FF2B5EF4-FFF2-40B4-BE49-F238E27FC236}">
                <a16:creationId xmlns:a16="http://schemas.microsoft.com/office/drawing/2014/main" id="{7DFB846B-8FE6-44F3-BC6E-50BC0061B229}"/>
              </a:ext>
            </a:extLst>
          </p:cNvPr>
          <p:cNvPicPr>
            <a:picLocks noChangeAspect="1"/>
          </p:cNvPicPr>
          <p:nvPr/>
        </p:nvPicPr>
        <p:blipFill rotWithShape="1">
          <a:blip r:embed="rId6"/>
          <a:srcRect l="2784" t="10144" r="2176"/>
          <a:stretch/>
        </p:blipFill>
        <p:spPr>
          <a:xfrm>
            <a:off x="5050454" y="4162366"/>
            <a:ext cx="4497724" cy="1313565"/>
          </a:xfrm>
          <a:prstGeom prst="rect">
            <a:avLst/>
          </a:prstGeom>
        </p:spPr>
      </p:pic>
      <p:pic>
        <p:nvPicPr>
          <p:cNvPr id="9" name="Audio 8">
            <a:hlinkClick r:id="" action="ppaction://media"/>
            <a:extLst>
              <a:ext uri="{FF2B5EF4-FFF2-40B4-BE49-F238E27FC236}">
                <a16:creationId xmlns:a16="http://schemas.microsoft.com/office/drawing/2014/main" id="{D3E8AB48-BFD8-4DDD-81A6-595E76FFDE5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12942220"/>
      </p:ext>
    </p:extLst>
  </p:cSld>
  <p:clrMapOvr>
    <a:masterClrMapping/>
  </p:clrMapOvr>
  <mc:AlternateContent xmlns:mc="http://schemas.openxmlformats.org/markup-compatibility/2006" xmlns:p14="http://schemas.microsoft.com/office/powerpoint/2010/main">
    <mc:Choice Requires="p14">
      <p:transition spd="slow" p14:dur="2000" advTm="32129"/>
    </mc:Choice>
    <mc:Fallback xmlns="">
      <p:transition spd="slow" advTm="32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15B9-D398-4DDC-9CA3-D9F0D330693F}"/>
              </a:ext>
            </a:extLst>
          </p:cNvPr>
          <p:cNvSpPr>
            <a:spLocks noGrp="1"/>
          </p:cNvSpPr>
          <p:nvPr>
            <p:ph type="title"/>
          </p:nvPr>
        </p:nvSpPr>
        <p:spPr>
          <a:xfrm>
            <a:off x="468081" y="347594"/>
            <a:ext cx="8534400" cy="1507067"/>
          </a:xfrm>
        </p:spPr>
        <p:txBody>
          <a:bodyPr/>
          <a:lstStyle/>
          <a:p>
            <a:r>
              <a:rPr lang="en-GB" dirty="0"/>
              <a:t>Usability</a:t>
            </a:r>
          </a:p>
        </p:txBody>
      </p:sp>
      <p:sp>
        <p:nvSpPr>
          <p:cNvPr id="3" name="Content Placeholder 2">
            <a:extLst>
              <a:ext uri="{FF2B5EF4-FFF2-40B4-BE49-F238E27FC236}">
                <a16:creationId xmlns:a16="http://schemas.microsoft.com/office/drawing/2014/main" id="{78BE3BDF-0A6B-49E7-B2A2-E18FAA0BDBA9}"/>
              </a:ext>
            </a:extLst>
          </p:cNvPr>
          <p:cNvSpPr>
            <a:spLocks noGrp="1"/>
          </p:cNvSpPr>
          <p:nvPr>
            <p:ph idx="1"/>
          </p:nvPr>
        </p:nvSpPr>
        <p:spPr>
          <a:xfrm>
            <a:off x="468081" y="1854661"/>
            <a:ext cx="4602683" cy="3615267"/>
          </a:xfrm>
        </p:spPr>
        <p:txBody>
          <a:bodyPr/>
          <a:lstStyle/>
          <a:p>
            <a:r>
              <a:rPr lang="en-GB" dirty="0"/>
              <a:t>Dark Mode/Light Mode options</a:t>
            </a:r>
          </a:p>
          <a:p>
            <a:endParaRPr lang="en-GB" dirty="0"/>
          </a:p>
          <a:p>
            <a:endParaRPr lang="en-GB" dirty="0"/>
          </a:p>
          <a:p>
            <a:endParaRPr lang="en-GB" dirty="0"/>
          </a:p>
          <a:p>
            <a:r>
              <a:rPr lang="en-GB" dirty="0"/>
              <a:t>Time Picker Dialog</a:t>
            </a:r>
          </a:p>
        </p:txBody>
      </p:sp>
      <p:pic>
        <p:nvPicPr>
          <p:cNvPr id="4" name="Picture 3">
            <a:extLst>
              <a:ext uri="{FF2B5EF4-FFF2-40B4-BE49-F238E27FC236}">
                <a16:creationId xmlns:a16="http://schemas.microsoft.com/office/drawing/2014/main" id="{C6E5F464-2698-424F-9605-98E833085BE2}"/>
              </a:ext>
            </a:extLst>
          </p:cNvPr>
          <p:cNvPicPr>
            <a:picLocks noChangeAspect="1"/>
          </p:cNvPicPr>
          <p:nvPr/>
        </p:nvPicPr>
        <p:blipFill>
          <a:blip r:embed="rId5"/>
          <a:stretch>
            <a:fillRect/>
          </a:stretch>
        </p:blipFill>
        <p:spPr>
          <a:xfrm>
            <a:off x="6323217" y="1038472"/>
            <a:ext cx="2400300" cy="1152525"/>
          </a:xfrm>
          <a:prstGeom prst="rect">
            <a:avLst/>
          </a:prstGeom>
        </p:spPr>
      </p:pic>
      <p:pic>
        <p:nvPicPr>
          <p:cNvPr id="5" name="Picture 4">
            <a:extLst>
              <a:ext uri="{FF2B5EF4-FFF2-40B4-BE49-F238E27FC236}">
                <a16:creationId xmlns:a16="http://schemas.microsoft.com/office/drawing/2014/main" id="{949BD0CC-7F04-498D-A9E9-9539FD0E13E8}"/>
              </a:ext>
            </a:extLst>
          </p:cNvPr>
          <p:cNvPicPr>
            <a:picLocks noChangeAspect="1"/>
          </p:cNvPicPr>
          <p:nvPr/>
        </p:nvPicPr>
        <p:blipFill rotWithShape="1">
          <a:blip r:embed="rId6"/>
          <a:srcRect l="3115" t="1238" r="3654"/>
          <a:stretch/>
        </p:blipFill>
        <p:spPr>
          <a:xfrm>
            <a:off x="6400800" y="2788920"/>
            <a:ext cx="2322717" cy="3378210"/>
          </a:xfrm>
          <a:prstGeom prst="rect">
            <a:avLst/>
          </a:prstGeom>
        </p:spPr>
      </p:pic>
      <p:pic>
        <p:nvPicPr>
          <p:cNvPr id="6" name="Audio 5">
            <a:hlinkClick r:id="" action="ppaction://media"/>
            <a:extLst>
              <a:ext uri="{FF2B5EF4-FFF2-40B4-BE49-F238E27FC236}">
                <a16:creationId xmlns:a16="http://schemas.microsoft.com/office/drawing/2014/main" id="{16F01FBB-7D53-411D-88F3-7ADEA04A9CA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102907367"/>
      </p:ext>
    </p:extLst>
  </p:cSld>
  <p:clrMapOvr>
    <a:masterClrMapping/>
  </p:clrMapOvr>
  <mc:AlternateContent xmlns:mc="http://schemas.openxmlformats.org/markup-compatibility/2006" xmlns:p14="http://schemas.microsoft.com/office/powerpoint/2010/main">
    <mc:Choice Requires="p14">
      <p:transition spd="slow" p14:dur="2000" advTm="59727"/>
    </mc:Choice>
    <mc:Fallback xmlns="">
      <p:transition spd="slow" advTm="59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15B9-D398-4DDC-9CA3-D9F0D330693F}"/>
              </a:ext>
            </a:extLst>
          </p:cNvPr>
          <p:cNvSpPr>
            <a:spLocks noGrp="1"/>
          </p:cNvSpPr>
          <p:nvPr>
            <p:ph type="title"/>
          </p:nvPr>
        </p:nvSpPr>
        <p:spPr>
          <a:xfrm>
            <a:off x="468081" y="347594"/>
            <a:ext cx="8534400" cy="1507067"/>
          </a:xfrm>
        </p:spPr>
        <p:txBody>
          <a:bodyPr/>
          <a:lstStyle/>
          <a:p>
            <a:r>
              <a:rPr lang="en-GB" dirty="0"/>
              <a:t>Usability</a:t>
            </a:r>
          </a:p>
        </p:txBody>
      </p:sp>
      <p:sp>
        <p:nvSpPr>
          <p:cNvPr id="3" name="Content Placeholder 2">
            <a:extLst>
              <a:ext uri="{FF2B5EF4-FFF2-40B4-BE49-F238E27FC236}">
                <a16:creationId xmlns:a16="http://schemas.microsoft.com/office/drawing/2014/main" id="{78BE3BDF-0A6B-49E7-B2A2-E18FAA0BDBA9}"/>
              </a:ext>
            </a:extLst>
          </p:cNvPr>
          <p:cNvSpPr>
            <a:spLocks noGrp="1"/>
          </p:cNvSpPr>
          <p:nvPr>
            <p:ph idx="1"/>
          </p:nvPr>
        </p:nvSpPr>
        <p:spPr>
          <a:xfrm>
            <a:off x="468081" y="1854661"/>
            <a:ext cx="4602683" cy="3615267"/>
          </a:xfrm>
        </p:spPr>
        <p:txBody>
          <a:bodyPr/>
          <a:lstStyle/>
          <a:p>
            <a:r>
              <a:rPr lang="en-GB" dirty="0"/>
              <a:t>Use of Colours</a:t>
            </a:r>
          </a:p>
          <a:p>
            <a:endParaRPr lang="en-GB" dirty="0"/>
          </a:p>
          <a:p>
            <a:endParaRPr lang="en-GB" dirty="0"/>
          </a:p>
          <a:p>
            <a:endParaRPr lang="en-GB" dirty="0"/>
          </a:p>
          <a:p>
            <a:r>
              <a:rPr lang="en-GB" dirty="0"/>
              <a:t>Orientation</a:t>
            </a:r>
          </a:p>
          <a:p>
            <a:endParaRPr lang="en-GB" dirty="0"/>
          </a:p>
        </p:txBody>
      </p:sp>
      <p:pic>
        <p:nvPicPr>
          <p:cNvPr id="6" name="Picture 5">
            <a:extLst>
              <a:ext uri="{FF2B5EF4-FFF2-40B4-BE49-F238E27FC236}">
                <a16:creationId xmlns:a16="http://schemas.microsoft.com/office/drawing/2014/main" id="{74C9964C-E1AF-4EAB-9661-3F8FA838B7C5}"/>
              </a:ext>
            </a:extLst>
          </p:cNvPr>
          <p:cNvPicPr>
            <a:picLocks noChangeAspect="1"/>
          </p:cNvPicPr>
          <p:nvPr/>
        </p:nvPicPr>
        <p:blipFill>
          <a:blip r:embed="rId5"/>
          <a:stretch>
            <a:fillRect/>
          </a:stretch>
        </p:blipFill>
        <p:spPr>
          <a:xfrm>
            <a:off x="4514505" y="1388072"/>
            <a:ext cx="2285514" cy="3615267"/>
          </a:xfrm>
          <a:prstGeom prst="rect">
            <a:avLst/>
          </a:prstGeom>
        </p:spPr>
      </p:pic>
      <p:pic>
        <p:nvPicPr>
          <p:cNvPr id="7" name="Picture 6">
            <a:extLst>
              <a:ext uri="{FF2B5EF4-FFF2-40B4-BE49-F238E27FC236}">
                <a16:creationId xmlns:a16="http://schemas.microsoft.com/office/drawing/2014/main" id="{8AAAA184-600A-412E-A224-4464FC2E94DC}"/>
              </a:ext>
            </a:extLst>
          </p:cNvPr>
          <p:cNvPicPr>
            <a:picLocks noChangeAspect="1"/>
          </p:cNvPicPr>
          <p:nvPr/>
        </p:nvPicPr>
        <p:blipFill>
          <a:blip r:embed="rId6"/>
          <a:stretch>
            <a:fillRect/>
          </a:stretch>
        </p:blipFill>
        <p:spPr>
          <a:xfrm>
            <a:off x="7677496" y="611648"/>
            <a:ext cx="3886200" cy="2486025"/>
          </a:xfrm>
          <a:prstGeom prst="rect">
            <a:avLst/>
          </a:prstGeom>
        </p:spPr>
      </p:pic>
      <p:pic>
        <p:nvPicPr>
          <p:cNvPr id="8" name="Picture 7">
            <a:extLst>
              <a:ext uri="{FF2B5EF4-FFF2-40B4-BE49-F238E27FC236}">
                <a16:creationId xmlns:a16="http://schemas.microsoft.com/office/drawing/2014/main" id="{C0795F4F-70F8-40E7-8DB0-13E2CDD28D2A}"/>
              </a:ext>
            </a:extLst>
          </p:cNvPr>
          <p:cNvPicPr>
            <a:picLocks noChangeAspect="1"/>
          </p:cNvPicPr>
          <p:nvPr/>
        </p:nvPicPr>
        <p:blipFill>
          <a:blip r:embed="rId7"/>
          <a:stretch>
            <a:fillRect/>
          </a:stretch>
        </p:blipFill>
        <p:spPr>
          <a:xfrm>
            <a:off x="8020396" y="3429000"/>
            <a:ext cx="3200400" cy="2428875"/>
          </a:xfrm>
          <a:prstGeom prst="rect">
            <a:avLst/>
          </a:prstGeom>
        </p:spPr>
      </p:pic>
      <p:pic>
        <p:nvPicPr>
          <p:cNvPr id="9" name="Audio 8">
            <a:hlinkClick r:id="" action="ppaction://media"/>
            <a:extLst>
              <a:ext uri="{FF2B5EF4-FFF2-40B4-BE49-F238E27FC236}">
                <a16:creationId xmlns:a16="http://schemas.microsoft.com/office/drawing/2014/main" id="{5404227E-FC42-449A-8FF0-C6D3E3F4D5A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65285327"/>
      </p:ext>
    </p:extLst>
  </p:cSld>
  <p:clrMapOvr>
    <a:masterClrMapping/>
  </p:clrMapOvr>
  <mc:AlternateContent xmlns:mc="http://schemas.openxmlformats.org/markup-compatibility/2006" xmlns:p14="http://schemas.microsoft.com/office/powerpoint/2010/main">
    <mc:Choice Requires="p14">
      <p:transition spd="slow" p14:dur="2000" advTm="65975"/>
    </mc:Choice>
    <mc:Fallback xmlns="">
      <p:transition spd="slow" advTm="65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4235B-0441-4E1F-ADDF-B5C10A575016}"/>
              </a:ext>
            </a:extLst>
          </p:cNvPr>
          <p:cNvSpPr>
            <a:spLocks noGrp="1"/>
          </p:cNvSpPr>
          <p:nvPr>
            <p:ph type="title"/>
          </p:nvPr>
        </p:nvSpPr>
        <p:spPr>
          <a:xfrm>
            <a:off x="684212" y="364219"/>
            <a:ext cx="8534400" cy="1507067"/>
          </a:xfrm>
        </p:spPr>
        <p:txBody>
          <a:bodyPr/>
          <a:lstStyle/>
          <a:p>
            <a:r>
              <a:rPr lang="en-GB" dirty="0"/>
              <a:t>Performance</a:t>
            </a:r>
          </a:p>
        </p:txBody>
      </p:sp>
      <p:sp>
        <p:nvSpPr>
          <p:cNvPr id="3" name="Content Placeholder 2">
            <a:extLst>
              <a:ext uri="{FF2B5EF4-FFF2-40B4-BE49-F238E27FC236}">
                <a16:creationId xmlns:a16="http://schemas.microsoft.com/office/drawing/2014/main" id="{BDB9F4C6-5BB9-4DE6-9AE3-1A90E58C2F3D}"/>
              </a:ext>
            </a:extLst>
          </p:cNvPr>
          <p:cNvSpPr>
            <a:spLocks noGrp="1"/>
          </p:cNvSpPr>
          <p:nvPr>
            <p:ph idx="1"/>
          </p:nvPr>
        </p:nvSpPr>
        <p:spPr>
          <a:xfrm>
            <a:off x="684212" y="1871286"/>
            <a:ext cx="8534400" cy="3615267"/>
          </a:xfrm>
        </p:spPr>
        <p:txBody>
          <a:bodyPr/>
          <a:lstStyle/>
          <a:p>
            <a:r>
              <a:rPr lang="en-GB" dirty="0"/>
              <a:t>Dark / Light Mode</a:t>
            </a:r>
          </a:p>
          <a:p>
            <a:endParaRPr lang="en-GB" dirty="0"/>
          </a:p>
          <a:p>
            <a:r>
              <a:rPr lang="en-GB" dirty="0"/>
              <a:t>Room Database</a:t>
            </a:r>
          </a:p>
          <a:p>
            <a:endParaRPr lang="en-GB" dirty="0"/>
          </a:p>
          <a:p>
            <a:r>
              <a:rPr lang="en-GB" dirty="0"/>
              <a:t>Use of Coroutines</a:t>
            </a:r>
          </a:p>
        </p:txBody>
      </p:sp>
      <p:pic>
        <p:nvPicPr>
          <p:cNvPr id="4" name="Picture 3">
            <a:extLst>
              <a:ext uri="{FF2B5EF4-FFF2-40B4-BE49-F238E27FC236}">
                <a16:creationId xmlns:a16="http://schemas.microsoft.com/office/drawing/2014/main" id="{8FED6500-1E51-4D9D-A5E1-7DAD695094D7}"/>
              </a:ext>
            </a:extLst>
          </p:cNvPr>
          <p:cNvPicPr>
            <a:picLocks noChangeAspect="1"/>
          </p:cNvPicPr>
          <p:nvPr/>
        </p:nvPicPr>
        <p:blipFill>
          <a:blip r:embed="rId5"/>
          <a:stretch>
            <a:fillRect/>
          </a:stretch>
        </p:blipFill>
        <p:spPr>
          <a:xfrm>
            <a:off x="6283449" y="610629"/>
            <a:ext cx="3568728" cy="3271952"/>
          </a:xfrm>
          <a:prstGeom prst="rect">
            <a:avLst/>
          </a:prstGeom>
        </p:spPr>
      </p:pic>
      <p:pic>
        <p:nvPicPr>
          <p:cNvPr id="5" name="Picture 4">
            <a:extLst>
              <a:ext uri="{FF2B5EF4-FFF2-40B4-BE49-F238E27FC236}">
                <a16:creationId xmlns:a16="http://schemas.microsoft.com/office/drawing/2014/main" id="{597290F2-8F42-472E-AF00-91EC4B4BF959}"/>
              </a:ext>
            </a:extLst>
          </p:cNvPr>
          <p:cNvPicPr>
            <a:picLocks noChangeAspect="1"/>
          </p:cNvPicPr>
          <p:nvPr/>
        </p:nvPicPr>
        <p:blipFill>
          <a:blip r:embed="rId6"/>
          <a:stretch>
            <a:fillRect/>
          </a:stretch>
        </p:blipFill>
        <p:spPr>
          <a:xfrm>
            <a:off x="5623077" y="4218073"/>
            <a:ext cx="4229100" cy="1171575"/>
          </a:xfrm>
          <a:prstGeom prst="rect">
            <a:avLst/>
          </a:prstGeom>
        </p:spPr>
      </p:pic>
      <p:pic>
        <p:nvPicPr>
          <p:cNvPr id="10" name="Audio 9">
            <a:hlinkClick r:id="" action="ppaction://media"/>
            <a:extLst>
              <a:ext uri="{FF2B5EF4-FFF2-40B4-BE49-F238E27FC236}">
                <a16:creationId xmlns:a16="http://schemas.microsoft.com/office/drawing/2014/main" id="{26488E18-911F-4B24-8F79-804D5FEEC1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17702259"/>
      </p:ext>
    </p:extLst>
  </p:cSld>
  <p:clrMapOvr>
    <a:masterClrMapping/>
  </p:clrMapOvr>
  <mc:AlternateContent xmlns:mc="http://schemas.openxmlformats.org/markup-compatibility/2006" xmlns:p14="http://schemas.microsoft.com/office/powerpoint/2010/main">
    <mc:Choice Requires="p14">
      <p:transition spd="slow" p14:dur="2000" advTm="81358"/>
    </mc:Choice>
    <mc:Fallback xmlns="">
      <p:transition spd="slow" advTm="81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598EC-75F0-40B7-8107-638B44B91228}"/>
              </a:ext>
            </a:extLst>
          </p:cNvPr>
          <p:cNvSpPr>
            <a:spLocks noGrp="1"/>
          </p:cNvSpPr>
          <p:nvPr>
            <p:ph type="title"/>
          </p:nvPr>
        </p:nvSpPr>
        <p:spPr>
          <a:xfrm>
            <a:off x="684212" y="281092"/>
            <a:ext cx="8534400" cy="1507067"/>
          </a:xfrm>
        </p:spPr>
        <p:txBody>
          <a:bodyPr/>
          <a:lstStyle/>
          <a:p>
            <a:r>
              <a:rPr lang="en-GB" dirty="0"/>
              <a:t>Security</a:t>
            </a:r>
          </a:p>
        </p:txBody>
      </p:sp>
      <p:sp>
        <p:nvSpPr>
          <p:cNvPr id="3" name="Content Placeholder 2">
            <a:extLst>
              <a:ext uri="{FF2B5EF4-FFF2-40B4-BE49-F238E27FC236}">
                <a16:creationId xmlns:a16="http://schemas.microsoft.com/office/drawing/2014/main" id="{ABB59AB1-1743-4E77-8A62-2921CEE34CE9}"/>
              </a:ext>
            </a:extLst>
          </p:cNvPr>
          <p:cNvSpPr>
            <a:spLocks noGrp="1"/>
          </p:cNvSpPr>
          <p:nvPr>
            <p:ph idx="1"/>
          </p:nvPr>
        </p:nvSpPr>
        <p:spPr>
          <a:xfrm>
            <a:off x="684212" y="1788159"/>
            <a:ext cx="8534400" cy="3615267"/>
          </a:xfrm>
        </p:spPr>
        <p:txBody>
          <a:bodyPr/>
          <a:lstStyle/>
          <a:p>
            <a:r>
              <a:rPr lang="en-GB" dirty="0"/>
              <a:t>No user data</a:t>
            </a:r>
          </a:p>
          <a:p>
            <a:endParaRPr lang="en-GB" dirty="0"/>
          </a:p>
          <a:p>
            <a:endParaRPr lang="en-GB" dirty="0"/>
          </a:p>
          <a:p>
            <a:r>
              <a:rPr lang="en-GB" dirty="0"/>
              <a:t>No app permissions</a:t>
            </a:r>
          </a:p>
          <a:p>
            <a:endParaRPr lang="en-GB" dirty="0"/>
          </a:p>
          <a:p>
            <a:endParaRPr lang="en-GB" dirty="0"/>
          </a:p>
          <a:p>
            <a:r>
              <a:rPr lang="en-GB" dirty="0"/>
              <a:t>SQL Queries</a:t>
            </a:r>
          </a:p>
        </p:txBody>
      </p:sp>
      <p:pic>
        <p:nvPicPr>
          <p:cNvPr id="4" name="Picture 3">
            <a:extLst>
              <a:ext uri="{FF2B5EF4-FFF2-40B4-BE49-F238E27FC236}">
                <a16:creationId xmlns:a16="http://schemas.microsoft.com/office/drawing/2014/main" id="{66471320-BCC7-4353-8238-F4544278CBA7}"/>
              </a:ext>
            </a:extLst>
          </p:cNvPr>
          <p:cNvPicPr>
            <a:picLocks noChangeAspect="1"/>
          </p:cNvPicPr>
          <p:nvPr/>
        </p:nvPicPr>
        <p:blipFill rotWithShape="1">
          <a:blip r:embed="rId5"/>
          <a:srcRect t="1401" r="1625"/>
          <a:stretch/>
        </p:blipFill>
        <p:spPr>
          <a:xfrm>
            <a:off x="4951412" y="811529"/>
            <a:ext cx="4798378" cy="3213881"/>
          </a:xfrm>
          <a:prstGeom prst="rect">
            <a:avLst/>
          </a:prstGeom>
        </p:spPr>
      </p:pic>
      <p:pic>
        <p:nvPicPr>
          <p:cNvPr id="5" name="Picture 4">
            <a:extLst>
              <a:ext uri="{FF2B5EF4-FFF2-40B4-BE49-F238E27FC236}">
                <a16:creationId xmlns:a16="http://schemas.microsoft.com/office/drawing/2014/main" id="{36D178CC-01C0-4696-89FD-10ECB0274EFA}"/>
              </a:ext>
            </a:extLst>
          </p:cNvPr>
          <p:cNvPicPr>
            <a:picLocks noChangeAspect="1"/>
          </p:cNvPicPr>
          <p:nvPr/>
        </p:nvPicPr>
        <p:blipFill>
          <a:blip r:embed="rId6"/>
          <a:stretch>
            <a:fillRect/>
          </a:stretch>
        </p:blipFill>
        <p:spPr>
          <a:xfrm>
            <a:off x="5099482" y="4590242"/>
            <a:ext cx="4581525" cy="447675"/>
          </a:xfrm>
          <a:prstGeom prst="rect">
            <a:avLst/>
          </a:prstGeom>
        </p:spPr>
      </p:pic>
      <p:pic>
        <p:nvPicPr>
          <p:cNvPr id="6" name="Audio 5">
            <a:hlinkClick r:id="" action="ppaction://media"/>
            <a:extLst>
              <a:ext uri="{FF2B5EF4-FFF2-40B4-BE49-F238E27FC236}">
                <a16:creationId xmlns:a16="http://schemas.microsoft.com/office/drawing/2014/main" id="{4D6F791C-49A3-4409-86A8-1B3C35545F0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66610259"/>
      </p:ext>
    </p:extLst>
  </p:cSld>
  <p:clrMapOvr>
    <a:masterClrMapping/>
  </p:clrMapOvr>
  <mc:AlternateContent xmlns:mc="http://schemas.openxmlformats.org/markup-compatibility/2006" xmlns:p14="http://schemas.microsoft.com/office/powerpoint/2010/main">
    <mc:Choice Requires="p14">
      <p:transition spd="slow" p14:dur="2000" advTm="47735"/>
    </mc:Choice>
    <mc:Fallback xmlns="">
      <p:transition spd="slow" advTm="47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797D-2376-4A44-9E1E-00FC70C81A98}"/>
              </a:ext>
            </a:extLst>
          </p:cNvPr>
          <p:cNvSpPr>
            <a:spLocks noGrp="1"/>
          </p:cNvSpPr>
          <p:nvPr>
            <p:ph type="title"/>
          </p:nvPr>
        </p:nvSpPr>
        <p:spPr>
          <a:xfrm>
            <a:off x="684212" y="314343"/>
            <a:ext cx="8534400" cy="1507067"/>
          </a:xfrm>
        </p:spPr>
        <p:txBody>
          <a:bodyPr/>
          <a:lstStyle/>
          <a:p>
            <a:r>
              <a:rPr lang="en-GB" dirty="0"/>
              <a:t>Future Work</a:t>
            </a:r>
          </a:p>
        </p:txBody>
      </p:sp>
      <p:sp>
        <p:nvSpPr>
          <p:cNvPr id="3" name="Content Placeholder 2">
            <a:extLst>
              <a:ext uri="{FF2B5EF4-FFF2-40B4-BE49-F238E27FC236}">
                <a16:creationId xmlns:a16="http://schemas.microsoft.com/office/drawing/2014/main" id="{E8F7E66B-BD22-49D4-978A-939E0D377AE4}"/>
              </a:ext>
            </a:extLst>
          </p:cNvPr>
          <p:cNvSpPr>
            <a:spLocks noGrp="1"/>
          </p:cNvSpPr>
          <p:nvPr>
            <p:ph idx="1"/>
          </p:nvPr>
        </p:nvSpPr>
        <p:spPr>
          <a:xfrm>
            <a:off x="684212" y="1821410"/>
            <a:ext cx="7129752" cy="4296757"/>
          </a:xfrm>
        </p:spPr>
        <p:txBody>
          <a:bodyPr>
            <a:normAutofit/>
          </a:bodyPr>
          <a:lstStyle/>
          <a:p>
            <a:r>
              <a:rPr lang="en-GB" dirty="0"/>
              <a:t>User Interface</a:t>
            </a:r>
          </a:p>
          <a:p>
            <a:pPr lvl="1"/>
            <a:r>
              <a:rPr lang="en-GB" dirty="0"/>
              <a:t>Support for Dark Mode/ Light Mode</a:t>
            </a:r>
          </a:p>
          <a:p>
            <a:pPr lvl="1"/>
            <a:r>
              <a:rPr lang="en-GB" dirty="0"/>
              <a:t>Better use of colours</a:t>
            </a:r>
          </a:p>
          <a:p>
            <a:pPr marL="0" indent="0">
              <a:buNone/>
            </a:pPr>
            <a:endParaRPr lang="en-GB" dirty="0"/>
          </a:p>
          <a:p>
            <a:r>
              <a:rPr lang="en-GB" dirty="0"/>
              <a:t>Notifications</a:t>
            </a:r>
          </a:p>
          <a:p>
            <a:pPr lvl="1"/>
            <a:r>
              <a:rPr lang="en-GB" dirty="0"/>
              <a:t>Motivational Quotes</a:t>
            </a:r>
          </a:p>
          <a:p>
            <a:pPr lvl="1"/>
            <a:r>
              <a:rPr lang="en-GB" dirty="0"/>
              <a:t>Scheduling of Notifications</a:t>
            </a:r>
          </a:p>
        </p:txBody>
      </p:sp>
      <p:pic>
        <p:nvPicPr>
          <p:cNvPr id="6" name="Audio 5">
            <a:hlinkClick r:id="" action="ppaction://media"/>
            <a:extLst>
              <a:ext uri="{FF2B5EF4-FFF2-40B4-BE49-F238E27FC236}">
                <a16:creationId xmlns:a16="http://schemas.microsoft.com/office/drawing/2014/main" id="{CE5884F2-59AB-4F39-B2EB-F05ACBBE26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43684983"/>
      </p:ext>
    </p:extLst>
  </p:cSld>
  <p:clrMapOvr>
    <a:masterClrMapping/>
  </p:clrMapOvr>
  <mc:AlternateContent xmlns:mc="http://schemas.openxmlformats.org/markup-compatibility/2006" xmlns:p14="http://schemas.microsoft.com/office/powerpoint/2010/main">
    <mc:Choice Requires="p14">
      <p:transition spd="slow" p14:dur="2000" advTm="54650"/>
    </mc:Choice>
    <mc:Fallback xmlns="">
      <p:transition spd="slow" advTm="54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797D-2376-4A44-9E1E-00FC70C81A98}"/>
              </a:ext>
            </a:extLst>
          </p:cNvPr>
          <p:cNvSpPr>
            <a:spLocks noGrp="1"/>
          </p:cNvSpPr>
          <p:nvPr>
            <p:ph type="title"/>
          </p:nvPr>
        </p:nvSpPr>
        <p:spPr>
          <a:xfrm>
            <a:off x="684212" y="314343"/>
            <a:ext cx="8534400" cy="1507067"/>
          </a:xfrm>
        </p:spPr>
        <p:txBody>
          <a:bodyPr/>
          <a:lstStyle/>
          <a:p>
            <a:r>
              <a:rPr lang="en-GB" dirty="0"/>
              <a:t>Future Work</a:t>
            </a:r>
          </a:p>
        </p:txBody>
      </p:sp>
      <p:sp>
        <p:nvSpPr>
          <p:cNvPr id="3" name="Content Placeholder 2">
            <a:extLst>
              <a:ext uri="{FF2B5EF4-FFF2-40B4-BE49-F238E27FC236}">
                <a16:creationId xmlns:a16="http://schemas.microsoft.com/office/drawing/2014/main" id="{E8F7E66B-BD22-49D4-978A-939E0D377AE4}"/>
              </a:ext>
            </a:extLst>
          </p:cNvPr>
          <p:cNvSpPr>
            <a:spLocks noGrp="1"/>
          </p:cNvSpPr>
          <p:nvPr>
            <p:ph idx="1"/>
          </p:nvPr>
        </p:nvSpPr>
        <p:spPr>
          <a:xfrm>
            <a:off x="684212" y="1821410"/>
            <a:ext cx="7129752" cy="4296757"/>
          </a:xfrm>
        </p:spPr>
        <p:txBody>
          <a:bodyPr>
            <a:normAutofit/>
          </a:bodyPr>
          <a:lstStyle/>
          <a:p>
            <a:r>
              <a:rPr lang="en-GB" dirty="0"/>
              <a:t>Adapter</a:t>
            </a:r>
          </a:p>
          <a:p>
            <a:pPr lvl="1"/>
            <a:r>
              <a:rPr lang="en-GB" dirty="0"/>
              <a:t>Issues with Binding Data to the View</a:t>
            </a:r>
          </a:p>
          <a:p>
            <a:pPr marL="457200" lvl="1" indent="0">
              <a:buNone/>
            </a:pPr>
            <a:endParaRPr lang="en-GB" dirty="0"/>
          </a:p>
          <a:p>
            <a:pPr marL="457200" lvl="1" indent="0">
              <a:buNone/>
            </a:pPr>
            <a:endParaRPr lang="en-GB" dirty="0"/>
          </a:p>
          <a:p>
            <a:r>
              <a:rPr lang="en-GB" dirty="0"/>
              <a:t>A login system</a:t>
            </a:r>
          </a:p>
          <a:p>
            <a:pPr lvl="1"/>
            <a:r>
              <a:rPr lang="en-GB" dirty="0"/>
              <a:t>Firebase? 	</a:t>
            </a:r>
          </a:p>
        </p:txBody>
      </p:sp>
      <p:pic>
        <p:nvPicPr>
          <p:cNvPr id="4" name="Audio 3">
            <a:hlinkClick r:id="" action="ppaction://media"/>
            <a:extLst>
              <a:ext uri="{FF2B5EF4-FFF2-40B4-BE49-F238E27FC236}">
                <a16:creationId xmlns:a16="http://schemas.microsoft.com/office/drawing/2014/main" id="{5A3C0041-4CB8-4B23-9439-62F1B7E8D0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94378845"/>
      </p:ext>
    </p:extLst>
  </p:cSld>
  <p:clrMapOvr>
    <a:masterClrMapping/>
  </p:clrMapOvr>
  <mc:AlternateContent xmlns:mc="http://schemas.openxmlformats.org/markup-compatibility/2006" xmlns:p14="http://schemas.microsoft.com/office/powerpoint/2010/main">
    <mc:Choice Requires="p14">
      <p:transition spd="slow" p14:dur="2000" advTm="36978"/>
    </mc:Choice>
    <mc:Fallback xmlns="">
      <p:transition spd="slow" advTm="36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98E7B-3963-41B5-8F82-BB0C40083B2E}"/>
              </a:ext>
            </a:extLst>
          </p:cNvPr>
          <p:cNvSpPr>
            <a:spLocks noGrp="1"/>
          </p:cNvSpPr>
          <p:nvPr>
            <p:ph type="title"/>
          </p:nvPr>
        </p:nvSpPr>
        <p:spPr>
          <a:xfrm>
            <a:off x="1632902" y="1921933"/>
            <a:ext cx="8534400" cy="1507067"/>
          </a:xfrm>
        </p:spPr>
        <p:txBody>
          <a:bodyPr/>
          <a:lstStyle/>
          <a:p>
            <a:pPr algn="ctr"/>
            <a:r>
              <a:rPr lang="en-GB" dirty="0"/>
              <a:t>Thank you for listening! Any questions?</a:t>
            </a:r>
          </a:p>
        </p:txBody>
      </p:sp>
      <p:pic>
        <p:nvPicPr>
          <p:cNvPr id="4" name="Audio 3">
            <a:hlinkClick r:id="" action="ppaction://media"/>
            <a:extLst>
              <a:ext uri="{FF2B5EF4-FFF2-40B4-BE49-F238E27FC236}">
                <a16:creationId xmlns:a16="http://schemas.microsoft.com/office/drawing/2014/main" id="{90C94F0D-7750-44BD-8DE4-E349AD6F4A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52742570"/>
      </p:ext>
    </p:extLst>
  </p:cSld>
  <p:clrMapOvr>
    <a:masterClrMapping/>
  </p:clrMapOvr>
  <mc:AlternateContent xmlns:mc="http://schemas.openxmlformats.org/markup-compatibility/2006" xmlns:p14="http://schemas.microsoft.com/office/powerpoint/2010/main">
    <mc:Choice Requires="p14">
      <p:transition spd="slow" p14:dur="2000" advTm="8325"/>
    </mc:Choice>
    <mc:Fallback xmlns="">
      <p:transition spd="slow" advTm="8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B87F9-4F90-41ED-9B1D-5B08C8649ACC}"/>
              </a:ext>
            </a:extLst>
          </p:cNvPr>
          <p:cNvSpPr>
            <a:spLocks noGrp="1"/>
          </p:cNvSpPr>
          <p:nvPr>
            <p:ph type="title"/>
          </p:nvPr>
        </p:nvSpPr>
        <p:spPr>
          <a:xfrm>
            <a:off x="3200760" y="7811"/>
            <a:ext cx="5121189" cy="1158049"/>
          </a:xfrm>
        </p:spPr>
        <p:txBody>
          <a:bodyPr/>
          <a:lstStyle/>
          <a:p>
            <a:r>
              <a:rPr lang="en-GB" dirty="0"/>
              <a:t>App DemonStration</a:t>
            </a:r>
          </a:p>
        </p:txBody>
      </p:sp>
      <p:pic>
        <p:nvPicPr>
          <p:cNvPr id="6" name="Screen Recording 5">
            <a:hlinkClick r:id="" action="ppaction://media"/>
            <a:extLst>
              <a:ext uri="{FF2B5EF4-FFF2-40B4-BE49-F238E27FC236}">
                <a16:creationId xmlns:a16="http://schemas.microsoft.com/office/drawing/2014/main" id="{3E1279E5-562A-472A-BF4C-C7E575D84DA1}"/>
              </a:ext>
            </a:extLst>
          </p:cNvPr>
          <p:cNvPicPr>
            <a:picLocks noChangeAspect="1"/>
          </p:cNvPicPr>
          <p:nvPr>
            <a:videoFile r:link="rId3"/>
            <p:extLst>
              <p:ext uri="{DAA4B4D4-6D71-4841-9C94-3DE7FCFB9230}">
                <p14:media xmlns:p14="http://schemas.microsoft.com/office/powerpoint/2010/main" r:embed="rId2"/>
              </p:ext>
            </p:extLst>
          </p:nvPr>
        </p:nvPicPr>
        <p:blipFill>
          <a:blip r:embed="rId8"/>
          <a:stretch>
            <a:fillRect/>
          </a:stretch>
        </p:blipFill>
        <p:spPr>
          <a:xfrm>
            <a:off x="3647440" y="908372"/>
            <a:ext cx="4227830" cy="5838947"/>
          </a:xfrm>
          <a:prstGeom prst="rect">
            <a:avLst/>
          </a:prstGeom>
        </p:spPr>
      </p:pic>
      <p:pic>
        <p:nvPicPr>
          <p:cNvPr id="9" name="Audio 8">
            <a:hlinkClick r:id="" action="ppaction://media"/>
            <a:extLst>
              <a:ext uri="{FF2B5EF4-FFF2-40B4-BE49-F238E27FC236}">
                <a16:creationId xmlns:a16="http://schemas.microsoft.com/office/drawing/2014/main" id="{3E9742A1-0736-43E9-BC17-111955A93F2C}"/>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03092202"/>
      </p:ext>
    </p:extLst>
  </p:cSld>
  <p:clrMapOvr>
    <a:masterClrMapping/>
  </p:clrMapOvr>
  <mc:AlternateContent xmlns:mc="http://schemas.openxmlformats.org/markup-compatibility/2006" xmlns:p14="http://schemas.microsoft.com/office/powerpoint/2010/main">
    <mc:Choice Requires="p14">
      <p:transition spd="slow" p14:dur="2000" advTm="157209"/>
    </mc:Choice>
    <mc:Fallback xmlns="">
      <p:transition spd="slow" advTm="157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471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audio isNarration="1">
              <p:cMediaNode vol="80000" showWhenStopped="0">
                <p:cTn id="17" fill="hold" display="0">
                  <p:stCondLst>
                    <p:cond delay="indefinite"/>
                  </p:stCondLst>
                  <p:endCondLst>
                    <p:cond evt="onStopAudio" delay="0">
                      <p:tgtEl>
                        <p:sldTgt/>
                      </p:tgtEl>
                    </p:cond>
                  </p:endCondLst>
                </p:cTn>
                <p:tgtEl>
                  <p:spTgt spid="9"/>
                </p:tgtEl>
              </p:cMediaNode>
            </p:audio>
          </p:childTnLst>
        </p:cTn>
      </p:par>
    </p:tnLst>
  </p:timing>
  <p:extLst>
    <p:ext uri="{E180D4A7-C9FB-4DFB-919C-405C955672EB}">
      <p14:showEvtLst xmlns:p14="http://schemas.microsoft.com/office/powerpoint/2010/main">
        <p14:playEvt time="9441" objId="6"/>
        <p14:triggerEvt type="onClick" time="9441" objId="6"/>
        <p14:stopEvt time="156724" objId="6"/>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BE49D-55E1-4B69-A5F8-902C119D523E}"/>
              </a:ext>
            </a:extLst>
          </p:cNvPr>
          <p:cNvSpPr>
            <a:spLocks noGrp="1"/>
          </p:cNvSpPr>
          <p:nvPr>
            <p:ph type="title"/>
          </p:nvPr>
        </p:nvSpPr>
        <p:spPr>
          <a:xfrm>
            <a:off x="684212" y="197965"/>
            <a:ext cx="8534400" cy="1507067"/>
          </a:xfrm>
        </p:spPr>
        <p:txBody>
          <a:bodyPr/>
          <a:lstStyle/>
          <a:p>
            <a:r>
              <a:rPr lang="en-GB" dirty="0"/>
              <a:t>References</a:t>
            </a:r>
          </a:p>
        </p:txBody>
      </p:sp>
      <p:sp>
        <p:nvSpPr>
          <p:cNvPr id="3" name="Content Placeholder 2">
            <a:extLst>
              <a:ext uri="{FF2B5EF4-FFF2-40B4-BE49-F238E27FC236}">
                <a16:creationId xmlns:a16="http://schemas.microsoft.com/office/drawing/2014/main" id="{97C47F1F-DF69-424C-A820-55EC2DF7F017}"/>
              </a:ext>
            </a:extLst>
          </p:cNvPr>
          <p:cNvSpPr>
            <a:spLocks noGrp="1"/>
          </p:cNvSpPr>
          <p:nvPr>
            <p:ph idx="1"/>
          </p:nvPr>
        </p:nvSpPr>
        <p:spPr>
          <a:xfrm>
            <a:off x="684212" y="1417243"/>
            <a:ext cx="8534400" cy="5242792"/>
          </a:xfrm>
        </p:spPr>
        <p:txBody>
          <a:bodyPr>
            <a:normAutofit fontScale="85000" lnSpcReduction="10000"/>
          </a:bodyPr>
          <a:lstStyle/>
          <a:p>
            <a:endParaRPr lang="en-GB" sz="1600" dirty="0"/>
          </a:p>
          <a:p>
            <a:endParaRPr lang="en-GB" sz="1600" dirty="0"/>
          </a:p>
          <a:p>
            <a:endParaRPr lang="en-GB" sz="1600" dirty="0"/>
          </a:p>
          <a:p>
            <a:r>
              <a:rPr lang="en-GB" sz="1600" dirty="0"/>
              <a:t>Notifications:</a:t>
            </a:r>
          </a:p>
          <a:p>
            <a:r>
              <a:rPr lang="en-GB" sz="1600" dirty="0"/>
              <a:t>Intensecoder.com. n.d. </a:t>
            </a:r>
            <a:r>
              <a:rPr lang="en-GB" sz="1600" i="1" dirty="0"/>
              <a:t>Push Notifications tutorial in Android Using Kotlin – Intense Coder</a:t>
            </a:r>
            <a:r>
              <a:rPr lang="en-GB" sz="1600" dirty="0"/>
              <a:t>. [online] Available at: &lt;https://intensecoder.com/push-notifications-in-android-using-kotlin/&gt; [Accessed 11 May 2021].</a:t>
            </a:r>
          </a:p>
          <a:p>
            <a:r>
              <a:rPr lang="en-GB" sz="1600" dirty="0"/>
              <a:t>Room Database:</a:t>
            </a:r>
          </a:p>
          <a:p>
            <a:r>
              <a:rPr lang="en-GB" sz="1600" dirty="0"/>
              <a:t>Android Developers. n.d. </a:t>
            </a:r>
            <a:r>
              <a:rPr lang="en-GB" sz="1600" i="1" dirty="0"/>
              <a:t>Save data in a local database using Room  |  Android Developers</a:t>
            </a:r>
            <a:r>
              <a:rPr lang="en-GB" sz="1600" dirty="0"/>
              <a:t>. [online] Available at: &lt;https://developer.android.com/training/data-storage/room#kotlin&gt; [Accessed 11 May 2021].</a:t>
            </a:r>
          </a:p>
          <a:p>
            <a:r>
              <a:rPr lang="en-GB" sz="1600" dirty="0" err="1"/>
              <a:t>GeeksforGeeks</a:t>
            </a:r>
            <a:r>
              <a:rPr lang="en-GB" sz="1600" dirty="0"/>
              <a:t>. 2021. </a:t>
            </a:r>
            <a:r>
              <a:rPr lang="en-GB" sz="1600" i="1" dirty="0"/>
              <a:t>How to Build a Grocery Android App using MVVM and Room Database? - </a:t>
            </a:r>
            <a:r>
              <a:rPr lang="en-GB" sz="1600" i="1" dirty="0" err="1"/>
              <a:t>GeeksforGeeks</a:t>
            </a:r>
            <a:r>
              <a:rPr lang="en-GB" sz="1600" dirty="0"/>
              <a:t>. [online] Available at: &lt;https://www.geeksforgeeks.org/how-to-build-a-grocery-android-app-using-mvvm-and-room-database/&gt; [Accessed 11 May 2021].</a:t>
            </a:r>
          </a:p>
          <a:p>
            <a:r>
              <a:rPr lang="en-GB" sz="1600" dirty="0"/>
              <a:t>Kotlin Codes. 2020. </a:t>
            </a:r>
            <a:r>
              <a:rPr lang="en-GB" sz="1600" i="1" dirty="0"/>
              <a:t>Room Database with Kotlin - Kotlin Codes</a:t>
            </a:r>
            <a:r>
              <a:rPr lang="en-GB" sz="1600" dirty="0"/>
              <a:t>. [online] Available at: &lt;http://www.kotlincodes.com/kotlin/room-database-with-kotlin/&gt; [Accessed 11 May 2021].</a:t>
            </a:r>
          </a:p>
          <a:p>
            <a:r>
              <a:rPr lang="en-GB" sz="1600" dirty="0" err="1"/>
              <a:t>Gures</a:t>
            </a:r>
            <a:r>
              <a:rPr lang="en-GB" sz="1600" dirty="0"/>
              <a:t>, C., 2020. </a:t>
            </a:r>
            <a:r>
              <a:rPr lang="en-GB" sz="1600" i="1" dirty="0"/>
              <a:t>Basic Implementation of Room Database With Repository and </a:t>
            </a:r>
            <a:r>
              <a:rPr lang="en-GB" sz="1600" i="1" dirty="0" err="1"/>
              <a:t>ViewModel</a:t>
            </a:r>
            <a:r>
              <a:rPr lang="en-GB" sz="1600" i="1" dirty="0"/>
              <a:t> | Android Jetpack</a:t>
            </a:r>
            <a:r>
              <a:rPr lang="en-GB" sz="1600" dirty="0"/>
              <a:t>. [online] Medium. Available at: &lt;https://medium.com/swlh/basic-implementation-of-room-database-with-repository-and-viewmodel-android-jetpack-8945b364d322&gt; [Accessed 12 May 2021].</a:t>
            </a:r>
          </a:p>
          <a:p>
            <a:endParaRPr lang="en-GB" sz="1600" dirty="0"/>
          </a:p>
          <a:p>
            <a:endParaRPr lang="en-GB" dirty="0"/>
          </a:p>
          <a:p>
            <a:endParaRPr lang="en-GB" dirty="0"/>
          </a:p>
          <a:p>
            <a:endParaRPr lang="en-GB" dirty="0"/>
          </a:p>
        </p:txBody>
      </p:sp>
    </p:spTree>
    <p:extLst>
      <p:ext uri="{BB962C8B-B14F-4D97-AF65-F5344CB8AC3E}">
        <p14:creationId xmlns:p14="http://schemas.microsoft.com/office/powerpoint/2010/main" val="20442188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BE49D-55E1-4B69-A5F8-902C119D523E}"/>
              </a:ext>
            </a:extLst>
          </p:cNvPr>
          <p:cNvSpPr>
            <a:spLocks noGrp="1"/>
          </p:cNvSpPr>
          <p:nvPr>
            <p:ph type="title"/>
          </p:nvPr>
        </p:nvSpPr>
        <p:spPr>
          <a:xfrm>
            <a:off x="684212" y="197965"/>
            <a:ext cx="8534400" cy="1507067"/>
          </a:xfrm>
        </p:spPr>
        <p:txBody>
          <a:bodyPr/>
          <a:lstStyle/>
          <a:p>
            <a:r>
              <a:rPr lang="en-GB" dirty="0"/>
              <a:t>References</a:t>
            </a:r>
          </a:p>
        </p:txBody>
      </p:sp>
      <p:sp>
        <p:nvSpPr>
          <p:cNvPr id="3" name="Content Placeholder 2">
            <a:extLst>
              <a:ext uri="{FF2B5EF4-FFF2-40B4-BE49-F238E27FC236}">
                <a16:creationId xmlns:a16="http://schemas.microsoft.com/office/drawing/2014/main" id="{97C47F1F-DF69-424C-A820-55EC2DF7F017}"/>
              </a:ext>
            </a:extLst>
          </p:cNvPr>
          <p:cNvSpPr>
            <a:spLocks noGrp="1"/>
          </p:cNvSpPr>
          <p:nvPr>
            <p:ph idx="1"/>
          </p:nvPr>
        </p:nvSpPr>
        <p:spPr>
          <a:xfrm>
            <a:off x="684212" y="2256828"/>
            <a:ext cx="8534400" cy="4403207"/>
          </a:xfrm>
        </p:spPr>
        <p:txBody>
          <a:bodyPr>
            <a:normAutofit fontScale="85000" lnSpcReduction="20000"/>
          </a:bodyPr>
          <a:lstStyle/>
          <a:p>
            <a:r>
              <a:rPr lang="en-GB" dirty="0"/>
              <a:t>Time Picker:</a:t>
            </a:r>
          </a:p>
          <a:p>
            <a:r>
              <a:rPr lang="en-GB" dirty="0"/>
              <a:t>Tutorial. 2018. </a:t>
            </a:r>
            <a:r>
              <a:rPr lang="en-GB" i="1" dirty="0"/>
              <a:t>Android Time Picker Dialog | Example in Kotlin - </a:t>
            </a:r>
            <a:r>
              <a:rPr lang="en-GB" i="1" dirty="0" err="1"/>
              <a:t>Eyehunt</a:t>
            </a:r>
            <a:r>
              <a:rPr lang="en-GB" dirty="0"/>
              <a:t>. [online] Available at: &lt;https://tutorial.eyehunts.com/android/android-time-picker-dialog-example-kotlin/&gt; [Accessed 11 May 2021].</a:t>
            </a:r>
          </a:p>
          <a:p>
            <a:r>
              <a:rPr lang="en-GB" dirty="0"/>
              <a:t>Calendar View:</a:t>
            </a:r>
          </a:p>
          <a:p>
            <a:r>
              <a:rPr lang="en-GB" dirty="0"/>
              <a:t>Akhtar, W., 2020. </a:t>
            </a:r>
            <a:r>
              <a:rPr lang="en-GB" i="1" dirty="0"/>
              <a:t>Android </a:t>
            </a:r>
            <a:r>
              <a:rPr lang="en-GB" i="1" dirty="0" err="1"/>
              <a:t>CalendarView</a:t>
            </a:r>
            <a:r>
              <a:rPr lang="en-GB" i="1" dirty="0"/>
              <a:t> Tutorial in Kotlin with Examples - Kotlin Android</a:t>
            </a:r>
            <a:r>
              <a:rPr lang="en-GB" dirty="0"/>
              <a:t>. [online] Kotlin Android. Available at: &lt;https://kotlin-android.com/android-calendarview-tutorial-kotlin/&gt; [Accessed 11 May 2021].</a:t>
            </a:r>
          </a:p>
          <a:p>
            <a:r>
              <a:rPr lang="en-GB" dirty="0"/>
              <a:t>Images (for presentation):</a:t>
            </a:r>
          </a:p>
          <a:p>
            <a:r>
              <a:rPr lang="en-GB" dirty="0" err="1"/>
              <a:t>BuildFire</a:t>
            </a:r>
            <a:r>
              <a:rPr lang="en-GB" dirty="0"/>
              <a:t>. 2021. </a:t>
            </a:r>
            <a:r>
              <a:rPr lang="en-GB" i="1" dirty="0"/>
              <a:t>What is a Push Notification and Why It Is Important</a:t>
            </a:r>
            <a:r>
              <a:rPr lang="en-GB" dirty="0"/>
              <a:t>. [online] Available at: &lt;https://buildfire.com/what-is-a-push-notification/&gt; [Accessed 12 May 2021].</a:t>
            </a:r>
          </a:p>
          <a:p>
            <a:r>
              <a:rPr lang="en-GB" dirty="0"/>
              <a:t>Androidinformative.com. 2021. </a:t>
            </a:r>
            <a:r>
              <a:rPr lang="en-GB" i="1" dirty="0"/>
              <a:t>Dark/Light Mode in Android – Sarabjit's Blog</a:t>
            </a:r>
            <a:r>
              <a:rPr lang="en-GB" dirty="0"/>
              <a:t>. [online] Available at: &lt;http://androidinformative.com/dark-light-mode-in-android/&gt; [Accessed 12 May 2021].</a:t>
            </a:r>
          </a:p>
          <a:p>
            <a:endParaRPr lang="en-GB" dirty="0"/>
          </a:p>
          <a:p>
            <a:endParaRPr lang="en-GB" dirty="0"/>
          </a:p>
          <a:p>
            <a:endParaRPr lang="en-GB" dirty="0"/>
          </a:p>
        </p:txBody>
      </p:sp>
    </p:spTree>
    <p:extLst>
      <p:ext uri="{BB962C8B-B14F-4D97-AF65-F5344CB8AC3E}">
        <p14:creationId xmlns:p14="http://schemas.microsoft.com/office/powerpoint/2010/main" val="24330142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CE9F73-0A44-43C0-83DD-49986B5AEF6F}"/>
              </a:ext>
            </a:extLst>
          </p:cNvPr>
          <p:cNvPicPr>
            <a:picLocks noChangeAspect="1"/>
          </p:cNvPicPr>
          <p:nvPr/>
        </p:nvPicPr>
        <p:blipFill>
          <a:blip r:embed="rId2"/>
          <a:stretch>
            <a:fillRect/>
          </a:stretch>
        </p:blipFill>
        <p:spPr>
          <a:xfrm>
            <a:off x="1479665" y="0"/>
            <a:ext cx="9044248" cy="6858000"/>
          </a:xfrm>
          <a:prstGeom prst="rect">
            <a:avLst/>
          </a:prstGeom>
        </p:spPr>
      </p:pic>
    </p:spTree>
    <p:extLst>
      <p:ext uri="{BB962C8B-B14F-4D97-AF65-F5344CB8AC3E}">
        <p14:creationId xmlns:p14="http://schemas.microsoft.com/office/powerpoint/2010/main" val="371060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3FAF6B-30EF-42BD-87C9-F189E93196E8}"/>
              </a:ext>
            </a:extLst>
          </p:cNvPr>
          <p:cNvPicPr>
            <a:picLocks noChangeAspect="1"/>
          </p:cNvPicPr>
          <p:nvPr/>
        </p:nvPicPr>
        <p:blipFill>
          <a:blip r:embed="rId5"/>
          <a:stretch>
            <a:fillRect/>
          </a:stretch>
        </p:blipFill>
        <p:spPr>
          <a:xfrm>
            <a:off x="3072505" y="82562"/>
            <a:ext cx="6046990" cy="6692876"/>
          </a:xfrm>
          <a:prstGeom prst="rect">
            <a:avLst/>
          </a:prstGeom>
        </p:spPr>
      </p:pic>
      <p:pic>
        <p:nvPicPr>
          <p:cNvPr id="9" name="Audio 8">
            <a:hlinkClick r:id="" action="ppaction://media"/>
            <a:extLst>
              <a:ext uri="{FF2B5EF4-FFF2-40B4-BE49-F238E27FC236}">
                <a16:creationId xmlns:a16="http://schemas.microsoft.com/office/drawing/2014/main" id="{D60D19BF-7442-4FEA-B82C-CDD2099CD7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5511742"/>
      </p:ext>
    </p:extLst>
  </p:cSld>
  <p:clrMapOvr>
    <a:masterClrMapping/>
  </p:clrMapOvr>
  <mc:AlternateContent xmlns:mc="http://schemas.openxmlformats.org/markup-compatibility/2006" xmlns:p14="http://schemas.microsoft.com/office/powerpoint/2010/main">
    <mc:Choice Requires="p14">
      <p:transition spd="slow" p14:dur="2000" advTm="50214"/>
    </mc:Choice>
    <mc:Fallback xmlns="">
      <p:transition spd="slow" advTm="50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9DE12-6553-4DB2-8BDE-20290070773C}"/>
              </a:ext>
            </a:extLst>
          </p:cNvPr>
          <p:cNvSpPr>
            <a:spLocks noGrp="1"/>
          </p:cNvSpPr>
          <p:nvPr>
            <p:ph type="title"/>
          </p:nvPr>
        </p:nvSpPr>
        <p:spPr>
          <a:xfrm>
            <a:off x="1828800" y="2407072"/>
            <a:ext cx="8534400" cy="1507067"/>
          </a:xfrm>
        </p:spPr>
        <p:txBody>
          <a:bodyPr>
            <a:normAutofit/>
          </a:bodyPr>
          <a:lstStyle/>
          <a:p>
            <a:pPr algn="ctr"/>
            <a:r>
              <a:rPr lang="en-GB" sz="4800" dirty="0"/>
              <a:t>Code - Overview</a:t>
            </a:r>
          </a:p>
        </p:txBody>
      </p:sp>
      <p:pic>
        <p:nvPicPr>
          <p:cNvPr id="5" name="Audio 4">
            <a:hlinkClick r:id="" action="ppaction://media"/>
            <a:extLst>
              <a:ext uri="{FF2B5EF4-FFF2-40B4-BE49-F238E27FC236}">
                <a16:creationId xmlns:a16="http://schemas.microsoft.com/office/drawing/2014/main" id="{27D84F44-3AF7-4BA3-B966-69517BE469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08121990"/>
      </p:ext>
    </p:extLst>
  </p:cSld>
  <p:clrMapOvr>
    <a:masterClrMapping/>
  </p:clrMapOvr>
  <mc:AlternateContent xmlns:mc="http://schemas.openxmlformats.org/markup-compatibility/2006" xmlns:p14="http://schemas.microsoft.com/office/powerpoint/2010/main">
    <mc:Choice Requires="p14">
      <p:transition spd="slow" p14:dur="2000" advTm="13704"/>
    </mc:Choice>
    <mc:Fallback xmlns="">
      <p:transition spd="slow" advTm="13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B897CE-4076-4471-91B0-13BAF7AB76DC}"/>
              </a:ext>
            </a:extLst>
          </p:cNvPr>
          <p:cNvPicPr>
            <a:picLocks noChangeAspect="1"/>
          </p:cNvPicPr>
          <p:nvPr/>
        </p:nvPicPr>
        <p:blipFill>
          <a:blip r:embed="rId5"/>
          <a:stretch>
            <a:fillRect/>
          </a:stretch>
        </p:blipFill>
        <p:spPr>
          <a:xfrm>
            <a:off x="1778750" y="479020"/>
            <a:ext cx="7573195" cy="1583748"/>
          </a:xfrm>
          <a:prstGeom prst="rect">
            <a:avLst/>
          </a:prstGeom>
        </p:spPr>
      </p:pic>
      <p:pic>
        <p:nvPicPr>
          <p:cNvPr id="7" name="Picture 6">
            <a:extLst>
              <a:ext uri="{FF2B5EF4-FFF2-40B4-BE49-F238E27FC236}">
                <a16:creationId xmlns:a16="http://schemas.microsoft.com/office/drawing/2014/main" id="{2FAE3276-7316-416B-B6C5-84D2DF70B8CF}"/>
              </a:ext>
            </a:extLst>
          </p:cNvPr>
          <p:cNvPicPr>
            <a:picLocks noChangeAspect="1"/>
          </p:cNvPicPr>
          <p:nvPr/>
        </p:nvPicPr>
        <p:blipFill>
          <a:blip r:embed="rId6"/>
          <a:stretch>
            <a:fillRect/>
          </a:stretch>
        </p:blipFill>
        <p:spPr>
          <a:xfrm>
            <a:off x="2790133" y="2542743"/>
            <a:ext cx="3486150" cy="3476625"/>
          </a:xfrm>
          <a:prstGeom prst="rect">
            <a:avLst/>
          </a:prstGeom>
        </p:spPr>
      </p:pic>
      <p:pic>
        <p:nvPicPr>
          <p:cNvPr id="8" name="Audio 7">
            <a:hlinkClick r:id="" action="ppaction://media"/>
            <a:extLst>
              <a:ext uri="{FF2B5EF4-FFF2-40B4-BE49-F238E27FC236}">
                <a16:creationId xmlns:a16="http://schemas.microsoft.com/office/drawing/2014/main" id="{134A4475-43DE-4568-B475-7F07A070D56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236342319"/>
      </p:ext>
    </p:extLst>
  </p:cSld>
  <p:clrMapOvr>
    <a:masterClrMapping/>
  </p:clrMapOvr>
  <mc:AlternateContent xmlns:mc="http://schemas.openxmlformats.org/markup-compatibility/2006" xmlns:p14="http://schemas.microsoft.com/office/powerpoint/2010/main">
    <mc:Choice Requires="p14">
      <p:transition spd="slow" p14:dur="2000" advTm="16679"/>
    </mc:Choice>
    <mc:Fallback xmlns="">
      <p:transition spd="slow" advTm="16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3E8128E-19B0-4A17-97E7-1FC329F69035}"/>
              </a:ext>
            </a:extLst>
          </p:cNvPr>
          <p:cNvPicPr>
            <a:picLocks noChangeAspect="1"/>
          </p:cNvPicPr>
          <p:nvPr/>
        </p:nvPicPr>
        <p:blipFill>
          <a:blip r:embed="rId5"/>
          <a:stretch>
            <a:fillRect/>
          </a:stretch>
        </p:blipFill>
        <p:spPr>
          <a:xfrm>
            <a:off x="731001" y="679305"/>
            <a:ext cx="3448050" cy="5000625"/>
          </a:xfrm>
          <a:prstGeom prst="rect">
            <a:avLst/>
          </a:prstGeom>
        </p:spPr>
      </p:pic>
      <p:pic>
        <p:nvPicPr>
          <p:cNvPr id="7" name="Picture 6">
            <a:extLst>
              <a:ext uri="{FF2B5EF4-FFF2-40B4-BE49-F238E27FC236}">
                <a16:creationId xmlns:a16="http://schemas.microsoft.com/office/drawing/2014/main" id="{093AC05F-41BF-4B9B-9BB9-C97201902053}"/>
              </a:ext>
            </a:extLst>
          </p:cNvPr>
          <p:cNvPicPr>
            <a:picLocks noChangeAspect="1"/>
          </p:cNvPicPr>
          <p:nvPr/>
        </p:nvPicPr>
        <p:blipFill>
          <a:blip r:embed="rId6"/>
          <a:stretch>
            <a:fillRect/>
          </a:stretch>
        </p:blipFill>
        <p:spPr>
          <a:xfrm>
            <a:off x="5387080" y="679305"/>
            <a:ext cx="4471815" cy="3451927"/>
          </a:xfrm>
          <a:prstGeom prst="rect">
            <a:avLst/>
          </a:prstGeom>
        </p:spPr>
      </p:pic>
      <p:pic>
        <p:nvPicPr>
          <p:cNvPr id="8" name="Audio 7">
            <a:hlinkClick r:id="" action="ppaction://media"/>
            <a:extLst>
              <a:ext uri="{FF2B5EF4-FFF2-40B4-BE49-F238E27FC236}">
                <a16:creationId xmlns:a16="http://schemas.microsoft.com/office/drawing/2014/main" id="{FC05FD5C-845D-4393-889C-5FB209880D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61148788"/>
      </p:ext>
    </p:extLst>
  </p:cSld>
  <p:clrMapOvr>
    <a:masterClrMapping/>
  </p:clrMapOvr>
  <mc:AlternateContent xmlns:mc="http://schemas.openxmlformats.org/markup-compatibility/2006" xmlns:p14="http://schemas.microsoft.com/office/powerpoint/2010/main">
    <mc:Choice Requires="p14">
      <p:transition spd="slow" p14:dur="2000" advTm="10777"/>
    </mc:Choice>
    <mc:Fallback xmlns="">
      <p:transition spd="slow" advTm="10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A3F66DC-E9AF-41E2-AF1E-2B7304F23B27}"/>
              </a:ext>
            </a:extLst>
          </p:cNvPr>
          <p:cNvPicPr>
            <a:picLocks noChangeAspect="1"/>
          </p:cNvPicPr>
          <p:nvPr/>
        </p:nvPicPr>
        <p:blipFill>
          <a:blip r:embed="rId5"/>
          <a:stretch>
            <a:fillRect/>
          </a:stretch>
        </p:blipFill>
        <p:spPr>
          <a:xfrm>
            <a:off x="651164" y="1025583"/>
            <a:ext cx="4572000" cy="3543300"/>
          </a:xfrm>
          <a:prstGeom prst="rect">
            <a:avLst/>
          </a:prstGeom>
        </p:spPr>
      </p:pic>
      <p:pic>
        <p:nvPicPr>
          <p:cNvPr id="11" name="Picture 10">
            <a:extLst>
              <a:ext uri="{FF2B5EF4-FFF2-40B4-BE49-F238E27FC236}">
                <a16:creationId xmlns:a16="http://schemas.microsoft.com/office/drawing/2014/main" id="{B9C2D948-6808-4082-88D9-E006730395BF}"/>
              </a:ext>
            </a:extLst>
          </p:cNvPr>
          <p:cNvPicPr>
            <a:picLocks noChangeAspect="1"/>
          </p:cNvPicPr>
          <p:nvPr/>
        </p:nvPicPr>
        <p:blipFill>
          <a:blip r:embed="rId6"/>
          <a:stretch>
            <a:fillRect/>
          </a:stretch>
        </p:blipFill>
        <p:spPr>
          <a:xfrm>
            <a:off x="5978583" y="1025583"/>
            <a:ext cx="4457700" cy="3848100"/>
          </a:xfrm>
          <a:prstGeom prst="rect">
            <a:avLst/>
          </a:prstGeom>
        </p:spPr>
      </p:pic>
      <p:pic>
        <p:nvPicPr>
          <p:cNvPr id="12" name="Audio 11">
            <a:hlinkClick r:id="" action="ppaction://media"/>
            <a:extLst>
              <a:ext uri="{FF2B5EF4-FFF2-40B4-BE49-F238E27FC236}">
                <a16:creationId xmlns:a16="http://schemas.microsoft.com/office/drawing/2014/main" id="{AED428A0-B250-4577-AEB5-B25C31E0E47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18737336"/>
      </p:ext>
    </p:extLst>
  </p:cSld>
  <p:clrMapOvr>
    <a:masterClrMapping/>
  </p:clrMapOvr>
  <mc:AlternateContent xmlns:mc="http://schemas.openxmlformats.org/markup-compatibility/2006" xmlns:p14="http://schemas.microsoft.com/office/powerpoint/2010/main">
    <mc:Choice Requires="p14">
      <p:transition spd="slow" p14:dur="2000" advTm="18303"/>
    </mc:Choice>
    <mc:Fallback xmlns="">
      <p:transition spd="slow" advTm="18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FC5E86-687F-468E-85A2-DDFBAE38B7D2}"/>
              </a:ext>
            </a:extLst>
          </p:cNvPr>
          <p:cNvPicPr>
            <a:picLocks noChangeAspect="1"/>
          </p:cNvPicPr>
          <p:nvPr/>
        </p:nvPicPr>
        <p:blipFill>
          <a:blip r:embed="rId5"/>
          <a:stretch>
            <a:fillRect/>
          </a:stretch>
        </p:blipFill>
        <p:spPr>
          <a:xfrm>
            <a:off x="6429288" y="1636481"/>
            <a:ext cx="4886325" cy="1323975"/>
          </a:xfrm>
          <a:prstGeom prst="rect">
            <a:avLst/>
          </a:prstGeom>
        </p:spPr>
      </p:pic>
      <p:pic>
        <p:nvPicPr>
          <p:cNvPr id="6" name="Picture 5">
            <a:extLst>
              <a:ext uri="{FF2B5EF4-FFF2-40B4-BE49-F238E27FC236}">
                <a16:creationId xmlns:a16="http://schemas.microsoft.com/office/drawing/2014/main" id="{4C1C44CA-54D8-4A36-B9A0-973FA941789C}"/>
              </a:ext>
            </a:extLst>
          </p:cNvPr>
          <p:cNvPicPr>
            <a:picLocks noChangeAspect="1"/>
          </p:cNvPicPr>
          <p:nvPr/>
        </p:nvPicPr>
        <p:blipFill>
          <a:blip r:embed="rId6"/>
          <a:stretch>
            <a:fillRect/>
          </a:stretch>
        </p:blipFill>
        <p:spPr>
          <a:xfrm>
            <a:off x="400050" y="596005"/>
            <a:ext cx="5695950" cy="5133975"/>
          </a:xfrm>
          <a:prstGeom prst="rect">
            <a:avLst/>
          </a:prstGeom>
        </p:spPr>
      </p:pic>
      <p:pic>
        <p:nvPicPr>
          <p:cNvPr id="8" name="Audio 7">
            <a:hlinkClick r:id="" action="ppaction://media"/>
            <a:extLst>
              <a:ext uri="{FF2B5EF4-FFF2-40B4-BE49-F238E27FC236}">
                <a16:creationId xmlns:a16="http://schemas.microsoft.com/office/drawing/2014/main" id="{488F44EE-29BB-478C-A153-1AAA2262D3A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83707574"/>
      </p:ext>
    </p:extLst>
  </p:cSld>
  <p:clrMapOvr>
    <a:masterClrMapping/>
  </p:clrMapOvr>
  <mc:AlternateContent xmlns:mc="http://schemas.openxmlformats.org/markup-compatibility/2006" xmlns:p14="http://schemas.microsoft.com/office/powerpoint/2010/main">
    <mc:Choice Requires="p14">
      <p:transition spd="slow" p14:dur="2000" advTm="17879"/>
    </mc:Choice>
    <mc:Fallback xmlns="">
      <p:transition spd="slow" advTm="17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3A8DB1-A905-4DA3-AE07-E7D937AF4510}"/>
              </a:ext>
            </a:extLst>
          </p:cNvPr>
          <p:cNvPicPr>
            <a:picLocks noChangeAspect="1"/>
          </p:cNvPicPr>
          <p:nvPr/>
        </p:nvPicPr>
        <p:blipFill>
          <a:blip r:embed="rId5"/>
          <a:stretch>
            <a:fillRect/>
          </a:stretch>
        </p:blipFill>
        <p:spPr>
          <a:xfrm>
            <a:off x="412432" y="727191"/>
            <a:ext cx="7435089" cy="3878060"/>
          </a:xfrm>
          <a:prstGeom prst="rect">
            <a:avLst/>
          </a:prstGeom>
        </p:spPr>
      </p:pic>
      <p:pic>
        <p:nvPicPr>
          <p:cNvPr id="5" name="Audio 4">
            <a:hlinkClick r:id="" action="ppaction://media"/>
            <a:extLst>
              <a:ext uri="{FF2B5EF4-FFF2-40B4-BE49-F238E27FC236}">
                <a16:creationId xmlns:a16="http://schemas.microsoft.com/office/drawing/2014/main" id="{83C1FA0E-6266-49A6-A166-01AA26459B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741078251"/>
      </p:ext>
    </p:extLst>
  </p:cSld>
  <p:clrMapOvr>
    <a:masterClrMapping/>
  </p:clrMapOvr>
  <mc:AlternateContent xmlns:mc="http://schemas.openxmlformats.org/markup-compatibility/2006" xmlns:p14="http://schemas.microsoft.com/office/powerpoint/2010/main">
    <mc:Choice Requires="p14">
      <p:transition spd="slow" p14:dur="2000" advTm="13536"/>
    </mc:Choice>
    <mc:Fallback xmlns="">
      <p:transition spd="slow" advTm="13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3"/>
</p:tagLst>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3087</TotalTime>
  <Words>2650</Words>
  <Application>Microsoft Office PowerPoint</Application>
  <PresentationFormat>Widescreen</PresentationFormat>
  <Paragraphs>178</Paragraphs>
  <Slides>22</Slides>
  <Notes>20</Notes>
  <HiddenSlides>0</HiddenSlides>
  <MMClips>20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Century Gothic</vt:lpstr>
      <vt:lpstr>Wingdings 3</vt:lpstr>
      <vt:lpstr>Slice</vt:lpstr>
      <vt:lpstr>CMP309 – Software Development for mobile devices</vt:lpstr>
      <vt:lpstr>App DemonStration</vt:lpstr>
      <vt:lpstr>PowerPoint Presentation</vt:lpstr>
      <vt:lpstr>Code - Overview</vt:lpstr>
      <vt:lpstr>PowerPoint Presentation</vt:lpstr>
      <vt:lpstr>PowerPoint Presentation</vt:lpstr>
      <vt:lpstr>PowerPoint Presentation</vt:lpstr>
      <vt:lpstr>PowerPoint Presentation</vt:lpstr>
      <vt:lpstr>PowerPoint Presentation</vt:lpstr>
      <vt:lpstr>Overview - CritiCal Analysis</vt:lpstr>
      <vt:lpstr>features</vt:lpstr>
      <vt:lpstr>features</vt:lpstr>
      <vt:lpstr>Usability</vt:lpstr>
      <vt:lpstr>Usability</vt:lpstr>
      <vt:lpstr>Performance</vt:lpstr>
      <vt:lpstr>Security</vt:lpstr>
      <vt:lpstr>Future Work</vt:lpstr>
      <vt:lpstr>Future Work</vt:lpstr>
      <vt:lpstr>Thank you for listening! Any questions?</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CMP309 – Software Development for mobile devices</dc:title>
  <dc:creator>ETHAN HASTIE</dc:creator>
  <cp:lastModifiedBy>ETHAN HASTIE</cp:lastModifiedBy>
  <cp:revision>207</cp:revision>
  <dcterms:created xsi:type="dcterms:W3CDTF">2021-04-23T17:57:07Z</dcterms:created>
  <dcterms:modified xsi:type="dcterms:W3CDTF">2021-05-13T19:00:43Z</dcterms:modified>
</cp:coreProperties>
</file>

<file path=docProps/thumbnail.jpeg>
</file>